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Robot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bold.fntdata"/><Relationship Id="rId10" Type="http://schemas.openxmlformats.org/officeDocument/2006/relationships/slide" Target="slides/slide5.xml"/><Relationship Id="rId54" Type="http://schemas.openxmlformats.org/officeDocument/2006/relationships/font" Target="fonts/Roboto-regular.fntdata"/><Relationship Id="rId13" Type="http://schemas.openxmlformats.org/officeDocument/2006/relationships/slide" Target="slides/slide8.xml"/><Relationship Id="rId57" Type="http://schemas.openxmlformats.org/officeDocument/2006/relationships/font" Target="fonts/Roboto-boldItalic.fntdata"/><Relationship Id="rId12" Type="http://schemas.openxmlformats.org/officeDocument/2006/relationships/slide" Target="slides/slide7.xml"/><Relationship Id="rId56" Type="http://schemas.openxmlformats.org/officeDocument/2006/relationships/font" Target="fonts/Robo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e2befb946_1_3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e2befb946_1_3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e2befb946_1_4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e2befb946_1_4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8cc8c878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8cc8c878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e2befb946_1_7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e2befb946_1_7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e2befb946_1_7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e2befb946_1_7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e2befb946_1_7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ae2befb946_1_7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78cc8c878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8cc8c878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a07bb4480_1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a07bb4480_1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e2befb946_1_9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e2befb946_1_9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e2befb946_1_9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ae2befb946_1_9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ae2befb946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ae2befb94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b2b4933f6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b2b4933f6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e2befb946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e2befb946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ae2befb946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ae2befb946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ae2befb946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ae2befb946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e2befb946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ae2befb946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e2befb946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ae2befb946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e2befb94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e2befb94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ae2befb946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ae2befb946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e2befb946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e2befb946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e2befb946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e2befb946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2b4933f6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2b4933f6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ae2befb946_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ae2befb946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e2befb946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e2befb946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ae2befb946_3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ae2befb946_3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e2befb946_3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e2befb946_3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ae2befb946_3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ae2befb946_3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e2befb946_3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ae2befb946_3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ae2befb946_3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ae2befb946_3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ae2befb946_3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ae2befb946_3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ae3a5487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ae3a5487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ae2befb946_3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ae2befb946_3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b708deb36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b708deb36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b7313c0bd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b7313c0bd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b75a92d7c8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b75a92d7c8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b7313c0bd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b7313c0bd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b7313c0bd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b7313c0bd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7313c0bd9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7313c0bd9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b7313c0bd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b7313c0bd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78cc3f506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78cc3f506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b7604c78d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b7604c78d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b320cf5ac2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b320cf5ac2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aa07bb4480_1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aa07bb4480_1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e2befb946_1_2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ae2befb946_1_2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e2befb946_1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e2befb946_1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e2befb946_1_1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ae2befb946_1_1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78cc8c878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8cc8c878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ố cục tùy chỉnh">
  <p:cSld name="AUTOLAYOUT">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336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rot="5400000">
            <a:off x="-150" y="150"/>
            <a:ext cx="715200" cy="714900"/>
          </a:xfrm>
          <a:prstGeom prst="rtTriangle">
            <a:avLst/>
          </a:prstGeom>
          <a:solidFill>
            <a:srgbClr val="FFFFFF">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txBox="1"/>
          <p:nvPr>
            <p:ph type="title"/>
          </p:nvPr>
        </p:nvSpPr>
        <p:spPr>
          <a:xfrm>
            <a:off x="185350" y="679625"/>
            <a:ext cx="2683200" cy="10425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None/>
              <a:defRPr b="1" sz="2400">
                <a:solidFill>
                  <a:srgbClr val="FFFFFF"/>
                </a:solidFill>
              </a:defRPr>
            </a:lvl1pPr>
            <a:lvl2pPr lvl="1" rtl="0" algn="l">
              <a:lnSpc>
                <a:spcPct val="100000"/>
              </a:lnSpc>
              <a:spcBef>
                <a:spcPts val="0"/>
              </a:spcBef>
              <a:spcAft>
                <a:spcPts val="0"/>
              </a:spcAft>
              <a:buNone/>
              <a:defRPr b="1" sz="2400">
                <a:solidFill>
                  <a:srgbClr val="FFFFFF"/>
                </a:solidFill>
              </a:defRPr>
            </a:lvl2pPr>
            <a:lvl3pPr lvl="2" rtl="0" algn="l">
              <a:lnSpc>
                <a:spcPct val="100000"/>
              </a:lnSpc>
              <a:spcBef>
                <a:spcPts val="0"/>
              </a:spcBef>
              <a:spcAft>
                <a:spcPts val="0"/>
              </a:spcAft>
              <a:buNone/>
              <a:defRPr b="1" sz="2400">
                <a:solidFill>
                  <a:srgbClr val="FFFFFF"/>
                </a:solidFill>
              </a:defRPr>
            </a:lvl3pPr>
            <a:lvl4pPr lvl="3" rtl="0" algn="l">
              <a:lnSpc>
                <a:spcPct val="100000"/>
              </a:lnSpc>
              <a:spcBef>
                <a:spcPts val="0"/>
              </a:spcBef>
              <a:spcAft>
                <a:spcPts val="0"/>
              </a:spcAft>
              <a:buNone/>
              <a:defRPr b="1" sz="2400">
                <a:solidFill>
                  <a:srgbClr val="FFFFFF"/>
                </a:solidFill>
              </a:defRPr>
            </a:lvl4pPr>
            <a:lvl5pPr lvl="4" rtl="0" algn="l">
              <a:lnSpc>
                <a:spcPct val="100000"/>
              </a:lnSpc>
              <a:spcBef>
                <a:spcPts val="0"/>
              </a:spcBef>
              <a:spcAft>
                <a:spcPts val="0"/>
              </a:spcAft>
              <a:buNone/>
              <a:defRPr b="1" sz="2400">
                <a:solidFill>
                  <a:srgbClr val="FFFFFF"/>
                </a:solidFill>
              </a:defRPr>
            </a:lvl5pPr>
            <a:lvl6pPr lvl="5" rtl="0" algn="l">
              <a:lnSpc>
                <a:spcPct val="100000"/>
              </a:lnSpc>
              <a:spcBef>
                <a:spcPts val="0"/>
              </a:spcBef>
              <a:spcAft>
                <a:spcPts val="0"/>
              </a:spcAft>
              <a:buNone/>
              <a:defRPr b="1" sz="2400">
                <a:solidFill>
                  <a:srgbClr val="FFFFFF"/>
                </a:solidFill>
              </a:defRPr>
            </a:lvl6pPr>
            <a:lvl7pPr lvl="6" rtl="0" algn="l">
              <a:lnSpc>
                <a:spcPct val="100000"/>
              </a:lnSpc>
              <a:spcBef>
                <a:spcPts val="0"/>
              </a:spcBef>
              <a:spcAft>
                <a:spcPts val="0"/>
              </a:spcAft>
              <a:buNone/>
              <a:defRPr b="1" sz="2400">
                <a:solidFill>
                  <a:srgbClr val="FFFFFF"/>
                </a:solidFill>
              </a:defRPr>
            </a:lvl7pPr>
            <a:lvl8pPr lvl="7" rtl="0" algn="l">
              <a:lnSpc>
                <a:spcPct val="100000"/>
              </a:lnSpc>
              <a:spcBef>
                <a:spcPts val="0"/>
              </a:spcBef>
              <a:spcAft>
                <a:spcPts val="0"/>
              </a:spcAft>
              <a:buNone/>
              <a:defRPr b="1" sz="2400">
                <a:solidFill>
                  <a:srgbClr val="FFFFFF"/>
                </a:solidFill>
              </a:defRPr>
            </a:lvl8pPr>
            <a:lvl9pPr lvl="8" rtl="0" algn="l">
              <a:lnSpc>
                <a:spcPct val="100000"/>
              </a:lnSpc>
              <a:spcBef>
                <a:spcPts val="0"/>
              </a:spcBef>
              <a:spcAft>
                <a:spcPts val="0"/>
              </a:spcAft>
              <a:buNone/>
              <a:defRPr b="1" sz="2400">
                <a:solidFill>
                  <a:srgbClr val="FFFFFF"/>
                </a:solidFill>
              </a:defRPr>
            </a:lvl9pPr>
          </a:lstStyle>
          <a:p/>
        </p:txBody>
      </p:sp>
      <p:sp>
        <p:nvSpPr>
          <p:cNvPr id="55" name="Google Shape;55;p13"/>
          <p:cNvSpPr txBox="1"/>
          <p:nvPr>
            <p:ph idx="1" type="body"/>
          </p:nvPr>
        </p:nvSpPr>
        <p:spPr>
          <a:xfrm>
            <a:off x="185350" y="1798300"/>
            <a:ext cx="2683200" cy="2540100"/>
          </a:xfrm>
          <a:prstGeom prst="rect">
            <a:avLst/>
          </a:prstGeom>
          <a:noFill/>
        </p:spPr>
        <p:txBody>
          <a:bodyPr anchorCtr="0" anchor="t" bIns="91425" lIns="91425" spcFirstLastPara="1" rIns="91425" wrap="square" tIns="91425">
            <a:noAutofit/>
          </a:bodyPr>
          <a:lstStyle>
            <a:lvl1pPr indent="-330200" lvl="0" marL="457200" rtl="0" algn="l">
              <a:lnSpc>
                <a:spcPct val="115000"/>
              </a:lnSpc>
              <a:spcBef>
                <a:spcPts val="0"/>
              </a:spcBef>
              <a:spcAft>
                <a:spcPts val="0"/>
              </a:spcAft>
              <a:buClr>
                <a:srgbClr val="FFFFFF"/>
              </a:buClr>
              <a:buSzPts val="1600"/>
              <a:buChar char="●"/>
              <a:defRPr sz="1600">
                <a:solidFill>
                  <a:srgbClr val="FFFFFF"/>
                </a:solidFill>
              </a:defRPr>
            </a:lvl1pPr>
            <a:lvl2pPr indent="-317500" lvl="1" marL="914400" rtl="0" algn="l">
              <a:lnSpc>
                <a:spcPct val="115000"/>
              </a:lnSpc>
              <a:spcBef>
                <a:spcPts val="1600"/>
              </a:spcBef>
              <a:spcAft>
                <a:spcPts val="0"/>
              </a:spcAft>
              <a:buClr>
                <a:srgbClr val="FFFFFF"/>
              </a:buClr>
              <a:buSzPts val="1400"/>
              <a:buChar char="○"/>
              <a:defRPr sz="1400">
                <a:solidFill>
                  <a:srgbClr val="FFFFFF"/>
                </a:solidFill>
              </a:defRPr>
            </a:lvl2pPr>
            <a:lvl3pPr indent="-317500" lvl="2" marL="1371600" rtl="0" algn="l">
              <a:lnSpc>
                <a:spcPct val="115000"/>
              </a:lnSpc>
              <a:spcBef>
                <a:spcPts val="1600"/>
              </a:spcBef>
              <a:spcAft>
                <a:spcPts val="0"/>
              </a:spcAft>
              <a:buClr>
                <a:srgbClr val="FFFFFF"/>
              </a:buClr>
              <a:buSzPts val="1400"/>
              <a:buChar char="■"/>
              <a:defRPr sz="1400">
                <a:solidFill>
                  <a:srgbClr val="FFFFFF"/>
                </a:solidFill>
              </a:defRPr>
            </a:lvl3pPr>
            <a:lvl4pPr indent="-317500" lvl="3" marL="1828800" rtl="0" algn="l">
              <a:lnSpc>
                <a:spcPct val="115000"/>
              </a:lnSpc>
              <a:spcBef>
                <a:spcPts val="1600"/>
              </a:spcBef>
              <a:spcAft>
                <a:spcPts val="0"/>
              </a:spcAft>
              <a:buClr>
                <a:srgbClr val="FFFFFF"/>
              </a:buClr>
              <a:buSzPts val="1400"/>
              <a:buChar char="●"/>
              <a:defRPr sz="1400">
                <a:solidFill>
                  <a:srgbClr val="FFFFFF"/>
                </a:solidFill>
              </a:defRPr>
            </a:lvl4pPr>
            <a:lvl5pPr indent="-317500" lvl="4" marL="2286000" rtl="0" algn="l">
              <a:lnSpc>
                <a:spcPct val="115000"/>
              </a:lnSpc>
              <a:spcBef>
                <a:spcPts val="1600"/>
              </a:spcBef>
              <a:spcAft>
                <a:spcPts val="0"/>
              </a:spcAft>
              <a:buClr>
                <a:srgbClr val="FFFFFF"/>
              </a:buClr>
              <a:buSzPts val="1400"/>
              <a:buChar char="○"/>
              <a:defRPr sz="1400">
                <a:solidFill>
                  <a:srgbClr val="FFFFFF"/>
                </a:solidFill>
              </a:defRPr>
            </a:lvl5pPr>
            <a:lvl6pPr indent="-317500" lvl="5" marL="2743200" rtl="0" algn="l">
              <a:lnSpc>
                <a:spcPct val="115000"/>
              </a:lnSpc>
              <a:spcBef>
                <a:spcPts val="1600"/>
              </a:spcBef>
              <a:spcAft>
                <a:spcPts val="0"/>
              </a:spcAft>
              <a:buClr>
                <a:srgbClr val="FFFFFF"/>
              </a:buClr>
              <a:buSzPts val="1400"/>
              <a:buChar char="■"/>
              <a:defRPr sz="1400">
                <a:solidFill>
                  <a:srgbClr val="FFFFFF"/>
                </a:solidFill>
              </a:defRPr>
            </a:lvl6pPr>
            <a:lvl7pPr indent="-317500" lvl="6" marL="3200400" rtl="0" algn="l">
              <a:lnSpc>
                <a:spcPct val="115000"/>
              </a:lnSpc>
              <a:spcBef>
                <a:spcPts val="1600"/>
              </a:spcBef>
              <a:spcAft>
                <a:spcPts val="0"/>
              </a:spcAft>
              <a:buClr>
                <a:srgbClr val="FFFFFF"/>
              </a:buClr>
              <a:buSzPts val="1400"/>
              <a:buChar char="●"/>
              <a:defRPr sz="1400">
                <a:solidFill>
                  <a:srgbClr val="FFFFFF"/>
                </a:solidFill>
              </a:defRPr>
            </a:lvl7pPr>
            <a:lvl8pPr indent="-317500" lvl="7" marL="3657600" rtl="0" algn="l">
              <a:lnSpc>
                <a:spcPct val="115000"/>
              </a:lnSpc>
              <a:spcBef>
                <a:spcPts val="1600"/>
              </a:spcBef>
              <a:spcAft>
                <a:spcPts val="0"/>
              </a:spcAft>
              <a:buClr>
                <a:srgbClr val="FFFFFF"/>
              </a:buClr>
              <a:buSzPts val="1400"/>
              <a:buChar char="○"/>
              <a:defRPr sz="1400">
                <a:solidFill>
                  <a:srgbClr val="FFFFFF"/>
                </a:solidFill>
              </a:defRPr>
            </a:lvl8pPr>
            <a:lvl9pPr indent="-317500" lvl="8" marL="4114800" rtl="0" algn="l">
              <a:lnSpc>
                <a:spcPct val="115000"/>
              </a:lnSpc>
              <a:spcBef>
                <a:spcPts val="1600"/>
              </a:spcBef>
              <a:spcAft>
                <a:spcPts val="1600"/>
              </a:spcAft>
              <a:buClr>
                <a:srgbClr val="FFFFFF"/>
              </a:buClr>
              <a:buSzPts val="1400"/>
              <a:buChar char="■"/>
              <a:defRPr sz="1400">
                <a:solidFill>
                  <a:srgbClr val="FFFFFF"/>
                </a:solidFill>
              </a:defRPr>
            </a:lvl9pPr>
          </a:lstStyle>
          <a:p/>
        </p:txBody>
      </p:sp>
      <p:sp>
        <p:nvSpPr>
          <p:cNvPr id="56" name="Google Shape;56;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ố cục tùy chỉnh 1">
  <p:cSld name="AUTOLAYOUT_3">
    <p:bg>
      <p:bgPr>
        <a:solidFill>
          <a:srgbClr val="FFFFFF"/>
        </a:solidFill>
      </p:bgPr>
    </p:bg>
    <p:spTree>
      <p:nvGrpSpPr>
        <p:cNvPr id="57" name="Shape 57"/>
        <p:cNvGrpSpPr/>
        <p:nvPr/>
      </p:nvGrpSpPr>
      <p:grpSpPr>
        <a:xfrm>
          <a:off x="0" y="0"/>
          <a:ext cx="0" cy="0"/>
          <a:chOff x="0" y="0"/>
          <a:chExt cx="0" cy="0"/>
        </a:xfrm>
      </p:grpSpPr>
      <p:sp>
        <p:nvSpPr>
          <p:cNvPr id="58" name="Google Shape;58;p1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14"/>
          <p:cNvGrpSpPr/>
          <p:nvPr/>
        </p:nvGrpSpPr>
        <p:grpSpPr>
          <a:xfrm>
            <a:off x="4870649" y="2121826"/>
            <a:ext cx="3764843" cy="64502"/>
            <a:chOff x="595675" y="2820050"/>
            <a:chExt cx="7952774" cy="64502"/>
          </a:xfrm>
        </p:grpSpPr>
        <p:sp>
          <p:nvSpPr>
            <p:cNvPr id="60" name="Google Shape;60;p14"/>
            <p:cNvSpPr/>
            <p:nvPr/>
          </p:nvSpPr>
          <p:spPr>
            <a:xfrm>
              <a:off x="2186208" y="2820050"/>
              <a:ext cx="1620000" cy="64500"/>
            </a:xfrm>
            <a:prstGeom prst="rect">
              <a:avLst/>
            </a:prstGeom>
            <a:solidFill>
              <a:srgbClr val="D6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3776784" y="2820050"/>
              <a:ext cx="1620000" cy="64500"/>
            </a:xfrm>
            <a:prstGeom prst="rect">
              <a:avLst/>
            </a:prstGeom>
            <a:solidFill>
              <a:srgbClr val="F77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5373056" y="2820052"/>
              <a:ext cx="1596300" cy="64500"/>
            </a:xfrm>
            <a:prstGeom prst="rect">
              <a:avLst/>
            </a:prstGeom>
            <a:solidFill>
              <a:srgbClr val="FCBF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595675" y="2820050"/>
              <a:ext cx="1590600" cy="64500"/>
            </a:xfrm>
            <a:prstGeom prst="rect">
              <a:avLst/>
            </a:prstGeom>
            <a:solidFill>
              <a:srgbClr val="0030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6957849" y="2820050"/>
              <a:ext cx="1590600" cy="64500"/>
            </a:xfrm>
            <a:prstGeom prst="rect">
              <a:avLst/>
            </a:prstGeom>
            <a:solidFill>
              <a:srgbClr val="EAE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14"/>
          <p:cNvSpPr txBox="1"/>
          <p:nvPr>
            <p:ph type="title"/>
          </p:nvPr>
        </p:nvSpPr>
        <p:spPr>
          <a:xfrm>
            <a:off x="4771875" y="545025"/>
            <a:ext cx="3880800" cy="14382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None/>
              <a:defRPr sz="2400">
                <a:solidFill>
                  <a:srgbClr val="434343"/>
                </a:solidFill>
              </a:defRPr>
            </a:lvl1pPr>
            <a:lvl2pPr lvl="1" rtl="0" algn="l">
              <a:lnSpc>
                <a:spcPct val="100000"/>
              </a:lnSpc>
              <a:spcBef>
                <a:spcPts val="0"/>
              </a:spcBef>
              <a:spcAft>
                <a:spcPts val="0"/>
              </a:spcAft>
              <a:buNone/>
              <a:defRPr sz="2400">
                <a:solidFill>
                  <a:srgbClr val="434343"/>
                </a:solidFill>
              </a:defRPr>
            </a:lvl2pPr>
            <a:lvl3pPr lvl="2" rtl="0" algn="l">
              <a:lnSpc>
                <a:spcPct val="100000"/>
              </a:lnSpc>
              <a:spcBef>
                <a:spcPts val="0"/>
              </a:spcBef>
              <a:spcAft>
                <a:spcPts val="0"/>
              </a:spcAft>
              <a:buNone/>
              <a:defRPr sz="2400">
                <a:solidFill>
                  <a:srgbClr val="434343"/>
                </a:solidFill>
              </a:defRPr>
            </a:lvl3pPr>
            <a:lvl4pPr lvl="3" rtl="0" algn="l">
              <a:lnSpc>
                <a:spcPct val="100000"/>
              </a:lnSpc>
              <a:spcBef>
                <a:spcPts val="0"/>
              </a:spcBef>
              <a:spcAft>
                <a:spcPts val="0"/>
              </a:spcAft>
              <a:buNone/>
              <a:defRPr sz="2400">
                <a:solidFill>
                  <a:srgbClr val="434343"/>
                </a:solidFill>
              </a:defRPr>
            </a:lvl4pPr>
            <a:lvl5pPr lvl="4" rtl="0" algn="l">
              <a:lnSpc>
                <a:spcPct val="100000"/>
              </a:lnSpc>
              <a:spcBef>
                <a:spcPts val="0"/>
              </a:spcBef>
              <a:spcAft>
                <a:spcPts val="0"/>
              </a:spcAft>
              <a:buNone/>
              <a:defRPr sz="2400">
                <a:solidFill>
                  <a:srgbClr val="434343"/>
                </a:solidFill>
              </a:defRPr>
            </a:lvl5pPr>
            <a:lvl6pPr lvl="5" rtl="0" algn="l">
              <a:lnSpc>
                <a:spcPct val="100000"/>
              </a:lnSpc>
              <a:spcBef>
                <a:spcPts val="0"/>
              </a:spcBef>
              <a:spcAft>
                <a:spcPts val="0"/>
              </a:spcAft>
              <a:buNone/>
              <a:defRPr sz="2400">
                <a:solidFill>
                  <a:srgbClr val="434343"/>
                </a:solidFill>
              </a:defRPr>
            </a:lvl6pPr>
            <a:lvl7pPr lvl="6" rtl="0" algn="l">
              <a:lnSpc>
                <a:spcPct val="100000"/>
              </a:lnSpc>
              <a:spcBef>
                <a:spcPts val="0"/>
              </a:spcBef>
              <a:spcAft>
                <a:spcPts val="0"/>
              </a:spcAft>
              <a:buNone/>
              <a:defRPr sz="2400">
                <a:solidFill>
                  <a:srgbClr val="434343"/>
                </a:solidFill>
              </a:defRPr>
            </a:lvl7pPr>
            <a:lvl8pPr lvl="7" rtl="0" algn="l">
              <a:lnSpc>
                <a:spcPct val="100000"/>
              </a:lnSpc>
              <a:spcBef>
                <a:spcPts val="0"/>
              </a:spcBef>
              <a:spcAft>
                <a:spcPts val="0"/>
              </a:spcAft>
              <a:buNone/>
              <a:defRPr sz="2400">
                <a:solidFill>
                  <a:srgbClr val="434343"/>
                </a:solidFill>
              </a:defRPr>
            </a:lvl8pPr>
            <a:lvl9pPr lvl="8" rtl="0" algn="l">
              <a:lnSpc>
                <a:spcPct val="100000"/>
              </a:lnSpc>
              <a:spcBef>
                <a:spcPts val="0"/>
              </a:spcBef>
              <a:spcAft>
                <a:spcPts val="0"/>
              </a:spcAft>
              <a:buNone/>
              <a:defRPr sz="2400">
                <a:solidFill>
                  <a:srgbClr val="434343"/>
                </a:solidFill>
              </a:defRPr>
            </a:lvl9pPr>
          </a:lstStyle>
          <a:p/>
        </p:txBody>
      </p:sp>
      <p:sp>
        <p:nvSpPr>
          <p:cNvPr id="66" name="Google Shape;66;p14"/>
          <p:cNvSpPr txBox="1"/>
          <p:nvPr>
            <p:ph idx="1" type="body"/>
          </p:nvPr>
        </p:nvSpPr>
        <p:spPr>
          <a:xfrm>
            <a:off x="4771875" y="2324775"/>
            <a:ext cx="3880800" cy="2273700"/>
          </a:xfrm>
          <a:prstGeom prst="rect">
            <a:avLst/>
          </a:prstGeom>
          <a:noFill/>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434343"/>
              </a:buClr>
              <a:buSzPts val="1400"/>
              <a:buChar char="●"/>
              <a:defRPr sz="1400">
                <a:solidFill>
                  <a:srgbClr val="434343"/>
                </a:solidFill>
              </a:defRPr>
            </a:lvl1pPr>
            <a:lvl2pPr indent="-304800" lvl="1" marL="914400" rtl="0" algn="l">
              <a:lnSpc>
                <a:spcPct val="115000"/>
              </a:lnSpc>
              <a:spcBef>
                <a:spcPts val="1600"/>
              </a:spcBef>
              <a:spcAft>
                <a:spcPts val="0"/>
              </a:spcAft>
              <a:buClr>
                <a:srgbClr val="434343"/>
              </a:buClr>
              <a:buSzPts val="1200"/>
              <a:buChar char="○"/>
              <a:defRPr sz="1200">
                <a:solidFill>
                  <a:srgbClr val="434343"/>
                </a:solidFill>
              </a:defRPr>
            </a:lvl2pPr>
            <a:lvl3pPr indent="-304800" lvl="2" marL="1371600" rtl="0" algn="l">
              <a:lnSpc>
                <a:spcPct val="115000"/>
              </a:lnSpc>
              <a:spcBef>
                <a:spcPts val="1600"/>
              </a:spcBef>
              <a:spcAft>
                <a:spcPts val="0"/>
              </a:spcAft>
              <a:buClr>
                <a:srgbClr val="434343"/>
              </a:buClr>
              <a:buSzPts val="1200"/>
              <a:buChar char="■"/>
              <a:defRPr sz="1200">
                <a:solidFill>
                  <a:srgbClr val="434343"/>
                </a:solidFill>
              </a:defRPr>
            </a:lvl3pPr>
            <a:lvl4pPr indent="-304800" lvl="3" marL="1828800" rtl="0" algn="l">
              <a:lnSpc>
                <a:spcPct val="115000"/>
              </a:lnSpc>
              <a:spcBef>
                <a:spcPts val="1600"/>
              </a:spcBef>
              <a:spcAft>
                <a:spcPts val="0"/>
              </a:spcAft>
              <a:buClr>
                <a:srgbClr val="434343"/>
              </a:buClr>
              <a:buSzPts val="1200"/>
              <a:buChar char="●"/>
              <a:defRPr sz="1200">
                <a:solidFill>
                  <a:srgbClr val="434343"/>
                </a:solidFill>
              </a:defRPr>
            </a:lvl4pPr>
            <a:lvl5pPr indent="-304800" lvl="4" marL="2286000" rtl="0" algn="l">
              <a:lnSpc>
                <a:spcPct val="115000"/>
              </a:lnSpc>
              <a:spcBef>
                <a:spcPts val="1600"/>
              </a:spcBef>
              <a:spcAft>
                <a:spcPts val="0"/>
              </a:spcAft>
              <a:buClr>
                <a:srgbClr val="434343"/>
              </a:buClr>
              <a:buSzPts val="1200"/>
              <a:buChar char="○"/>
              <a:defRPr sz="1200">
                <a:solidFill>
                  <a:srgbClr val="434343"/>
                </a:solidFill>
              </a:defRPr>
            </a:lvl5pPr>
            <a:lvl6pPr indent="-304800" lvl="5" marL="2743200" rtl="0" algn="l">
              <a:lnSpc>
                <a:spcPct val="115000"/>
              </a:lnSpc>
              <a:spcBef>
                <a:spcPts val="1600"/>
              </a:spcBef>
              <a:spcAft>
                <a:spcPts val="0"/>
              </a:spcAft>
              <a:buClr>
                <a:srgbClr val="434343"/>
              </a:buClr>
              <a:buSzPts val="1200"/>
              <a:buChar char="■"/>
              <a:defRPr sz="1200">
                <a:solidFill>
                  <a:srgbClr val="434343"/>
                </a:solidFill>
              </a:defRPr>
            </a:lvl6pPr>
            <a:lvl7pPr indent="-304800" lvl="6" marL="3200400" rtl="0" algn="l">
              <a:lnSpc>
                <a:spcPct val="115000"/>
              </a:lnSpc>
              <a:spcBef>
                <a:spcPts val="1600"/>
              </a:spcBef>
              <a:spcAft>
                <a:spcPts val="0"/>
              </a:spcAft>
              <a:buClr>
                <a:srgbClr val="434343"/>
              </a:buClr>
              <a:buSzPts val="1200"/>
              <a:buChar char="●"/>
              <a:defRPr sz="1200">
                <a:solidFill>
                  <a:srgbClr val="434343"/>
                </a:solidFill>
              </a:defRPr>
            </a:lvl7pPr>
            <a:lvl8pPr indent="-304800" lvl="7" marL="3657600" rtl="0" algn="l">
              <a:lnSpc>
                <a:spcPct val="115000"/>
              </a:lnSpc>
              <a:spcBef>
                <a:spcPts val="1600"/>
              </a:spcBef>
              <a:spcAft>
                <a:spcPts val="0"/>
              </a:spcAft>
              <a:buClr>
                <a:srgbClr val="434343"/>
              </a:buClr>
              <a:buSzPts val="1200"/>
              <a:buChar char="○"/>
              <a:defRPr sz="1200">
                <a:solidFill>
                  <a:srgbClr val="434343"/>
                </a:solidFill>
              </a:defRPr>
            </a:lvl8pPr>
            <a:lvl9pPr indent="-304800" lvl="8" marL="4114800" rtl="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67" name="Google Shape;67;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ố cục tùy chỉnh 3">
  <p:cSld name="AUTOLAYOUT_4">
    <p:bg>
      <p:bgPr>
        <a:solidFill>
          <a:srgbClr val="FFFFFF"/>
        </a:solidFill>
      </p:bgPr>
    </p:bg>
    <p:spTree>
      <p:nvGrpSpPr>
        <p:cNvPr id="68" name="Shape 68"/>
        <p:cNvGrpSpPr/>
        <p:nvPr/>
      </p:nvGrpSpPr>
      <p:grpSpPr>
        <a:xfrm>
          <a:off x="0" y="0"/>
          <a:ext cx="0" cy="0"/>
          <a:chOff x="0" y="0"/>
          <a:chExt cx="0" cy="0"/>
        </a:xfrm>
      </p:grpSpPr>
      <p:sp>
        <p:nvSpPr>
          <p:cNvPr id="69" name="Google Shape;69;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txBox="1"/>
          <p:nvPr>
            <p:ph type="title"/>
          </p:nvPr>
        </p:nvSpPr>
        <p:spPr>
          <a:xfrm>
            <a:off x="4049113" y="307825"/>
            <a:ext cx="4779300" cy="14181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3000"/>
              <a:buNone/>
              <a:defRPr sz="3000">
                <a:solidFill>
                  <a:srgbClr val="D62828"/>
                </a:solidFill>
              </a:defRPr>
            </a:lvl1pPr>
            <a:lvl2pPr lvl="1" rtl="0" algn="l">
              <a:lnSpc>
                <a:spcPct val="100000"/>
              </a:lnSpc>
              <a:spcBef>
                <a:spcPts val="0"/>
              </a:spcBef>
              <a:spcAft>
                <a:spcPts val="0"/>
              </a:spcAft>
              <a:buClr>
                <a:schemeClr val="dk1"/>
              </a:buClr>
              <a:buSzPts val="3000"/>
              <a:buNone/>
              <a:defRPr sz="3000">
                <a:solidFill>
                  <a:srgbClr val="D62828"/>
                </a:solidFill>
              </a:defRPr>
            </a:lvl2pPr>
            <a:lvl3pPr lvl="2" rtl="0" algn="l">
              <a:lnSpc>
                <a:spcPct val="100000"/>
              </a:lnSpc>
              <a:spcBef>
                <a:spcPts val="0"/>
              </a:spcBef>
              <a:spcAft>
                <a:spcPts val="0"/>
              </a:spcAft>
              <a:buClr>
                <a:schemeClr val="dk1"/>
              </a:buClr>
              <a:buSzPts val="3000"/>
              <a:buNone/>
              <a:defRPr sz="3000">
                <a:solidFill>
                  <a:srgbClr val="D62828"/>
                </a:solidFill>
              </a:defRPr>
            </a:lvl3pPr>
            <a:lvl4pPr lvl="3" rtl="0" algn="l">
              <a:lnSpc>
                <a:spcPct val="100000"/>
              </a:lnSpc>
              <a:spcBef>
                <a:spcPts val="0"/>
              </a:spcBef>
              <a:spcAft>
                <a:spcPts val="0"/>
              </a:spcAft>
              <a:buClr>
                <a:schemeClr val="dk1"/>
              </a:buClr>
              <a:buSzPts val="3000"/>
              <a:buNone/>
              <a:defRPr sz="3000">
                <a:solidFill>
                  <a:srgbClr val="D62828"/>
                </a:solidFill>
              </a:defRPr>
            </a:lvl4pPr>
            <a:lvl5pPr lvl="4" rtl="0" algn="l">
              <a:lnSpc>
                <a:spcPct val="100000"/>
              </a:lnSpc>
              <a:spcBef>
                <a:spcPts val="0"/>
              </a:spcBef>
              <a:spcAft>
                <a:spcPts val="0"/>
              </a:spcAft>
              <a:buClr>
                <a:schemeClr val="dk1"/>
              </a:buClr>
              <a:buSzPts val="3000"/>
              <a:buNone/>
              <a:defRPr sz="3000">
                <a:solidFill>
                  <a:srgbClr val="D62828"/>
                </a:solidFill>
              </a:defRPr>
            </a:lvl5pPr>
            <a:lvl6pPr lvl="5" rtl="0" algn="l">
              <a:lnSpc>
                <a:spcPct val="100000"/>
              </a:lnSpc>
              <a:spcBef>
                <a:spcPts val="0"/>
              </a:spcBef>
              <a:spcAft>
                <a:spcPts val="0"/>
              </a:spcAft>
              <a:buClr>
                <a:schemeClr val="dk1"/>
              </a:buClr>
              <a:buSzPts val="3000"/>
              <a:buNone/>
              <a:defRPr sz="3000">
                <a:solidFill>
                  <a:srgbClr val="D62828"/>
                </a:solidFill>
              </a:defRPr>
            </a:lvl6pPr>
            <a:lvl7pPr lvl="6" rtl="0" algn="l">
              <a:lnSpc>
                <a:spcPct val="100000"/>
              </a:lnSpc>
              <a:spcBef>
                <a:spcPts val="0"/>
              </a:spcBef>
              <a:spcAft>
                <a:spcPts val="0"/>
              </a:spcAft>
              <a:buClr>
                <a:schemeClr val="dk1"/>
              </a:buClr>
              <a:buSzPts val="3000"/>
              <a:buNone/>
              <a:defRPr sz="3000">
                <a:solidFill>
                  <a:srgbClr val="D62828"/>
                </a:solidFill>
              </a:defRPr>
            </a:lvl7pPr>
            <a:lvl8pPr lvl="7" rtl="0" algn="l">
              <a:lnSpc>
                <a:spcPct val="100000"/>
              </a:lnSpc>
              <a:spcBef>
                <a:spcPts val="0"/>
              </a:spcBef>
              <a:spcAft>
                <a:spcPts val="0"/>
              </a:spcAft>
              <a:buClr>
                <a:schemeClr val="dk1"/>
              </a:buClr>
              <a:buSzPts val="3000"/>
              <a:buNone/>
              <a:defRPr sz="3000">
                <a:solidFill>
                  <a:srgbClr val="D62828"/>
                </a:solidFill>
              </a:defRPr>
            </a:lvl8pPr>
            <a:lvl9pPr lvl="8" rtl="0" algn="l">
              <a:lnSpc>
                <a:spcPct val="100000"/>
              </a:lnSpc>
              <a:spcBef>
                <a:spcPts val="0"/>
              </a:spcBef>
              <a:spcAft>
                <a:spcPts val="0"/>
              </a:spcAft>
              <a:buClr>
                <a:schemeClr val="dk1"/>
              </a:buClr>
              <a:buSzPts val="3000"/>
              <a:buNone/>
              <a:defRPr sz="3000">
                <a:solidFill>
                  <a:srgbClr val="D62828"/>
                </a:solidFill>
              </a:defRPr>
            </a:lvl9pPr>
          </a:lstStyle>
          <a:p/>
        </p:txBody>
      </p:sp>
      <p:sp>
        <p:nvSpPr>
          <p:cNvPr id="71" name="Google Shape;71;p15"/>
          <p:cNvSpPr txBox="1"/>
          <p:nvPr>
            <p:ph idx="1" type="body"/>
          </p:nvPr>
        </p:nvSpPr>
        <p:spPr>
          <a:xfrm>
            <a:off x="4054888" y="1808125"/>
            <a:ext cx="4779300" cy="2768700"/>
          </a:xfrm>
          <a:prstGeom prst="rect">
            <a:avLst/>
          </a:prstGeom>
          <a:noFill/>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chemeClr val="dk2"/>
              </a:buClr>
              <a:buSzPts val="1400"/>
              <a:buChar char="●"/>
              <a:defRPr sz="1400">
                <a:solidFill>
                  <a:schemeClr val="dk2"/>
                </a:solidFill>
              </a:defRPr>
            </a:lvl1pPr>
            <a:lvl2pPr indent="-304800" lvl="1" marL="914400" rtl="0" algn="l">
              <a:lnSpc>
                <a:spcPct val="115000"/>
              </a:lnSpc>
              <a:spcBef>
                <a:spcPts val="1600"/>
              </a:spcBef>
              <a:spcAft>
                <a:spcPts val="0"/>
              </a:spcAft>
              <a:buClr>
                <a:schemeClr val="dk2"/>
              </a:buClr>
              <a:buSzPts val="1200"/>
              <a:buChar char="○"/>
              <a:defRPr sz="1200">
                <a:solidFill>
                  <a:schemeClr val="dk2"/>
                </a:solidFill>
              </a:defRPr>
            </a:lvl2pPr>
            <a:lvl3pPr indent="-304800" lvl="2" marL="1371600" rtl="0" algn="l">
              <a:lnSpc>
                <a:spcPct val="115000"/>
              </a:lnSpc>
              <a:spcBef>
                <a:spcPts val="1600"/>
              </a:spcBef>
              <a:spcAft>
                <a:spcPts val="0"/>
              </a:spcAft>
              <a:buClr>
                <a:schemeClr val="dk2"/>
              </a:buClr>
              <a:buSzPts val="1200"/>
              <a:buChar char="■"/>
              <a:defRPr sz="1200">
                <a:solidFill>
                  <a:schemeClr val="dk2"/>
                </a:solidFill>
              </a:defRPr>
            </a:lvl3pPr>
            <a:lvl4pPr indent="-304800" lvl="3" marL="1828800" rtl="0" algn="l">
              <a:lnSpc>
                <a:spcPct val="115000"/>
              </a:lnSpc>
              <a:spcBef>
                <a:spcPts val="1600"/>
              </a:spcBef>
              <a:spcAft>
                <a:spcPts val="0"/>
              </a:spcAft>
              <a:buClr>
                <a:schemeClr val="dk2"/>
              </a:buClr>
              <a:buSzPts val="1200"/>
              <a:buChar char="●"/>
              <a:defRPr sz="1200">
                <a:solidFill>
                  <a:schemeClr val="dk2"/>
                </a:solidFill>
              </a:defRPr>
            </a:lvl4pPr>
            <a:lvl5pPr indent="-304800" lvl="4" marL="2286000" rtl="0" algn="l">
              <a:lnSpc>
                <a:spcPct val="115000"/>
              </a:lnSpc>
              <a:spcBef>
                <a:spcPts val="1600"/>
              </a:spcBef>
              <a:spcAft>
                <a:spcPts val="0"/>
              </a:spcAft>
              <a:buClr>
                <a:schemeClr val="dk2"/>
              </a:buClr>
              <a:buSzPts val="1200"/>
              <a:buChar char="○"/>
              <a:defRPr sz="1200">
                <a:solidFill>
                  <a:schemeClr val="dk2"/>
                </a:solidFill>
              </a:defRPr>
            </a:lvl5pPr>
            <a:lvl6pPr indent="-304800" lvl="5" marL="2743200" rtl="0" algn="l">
              <a:lnSpc>
                <a:spcPct val="115000"/>
              </a:lnSpc>
              <a:spcBef>
                <a:spcPts val="1600"/>
              </a:spcBef>
              <a:spcAft>
                <a:spcPts val="0"/>
              </a:spcAft>
              <a:buClr>
                <a:schemeClr val="dk2"/>
              </a:buClr>
              <a:buSzPts val="1200"/>
              <a:buChar char="■"/>
              <a:defRPr sz="1200">
                <a:solidFill>
                  <a:schemeClr val="dk2"/>
                </a:solidFill>
              </a:defRPr>
            </a:lvl6pPr>
            <a:lvl7pPr indent="-304800" lvl="6" marL="3200400" rtl="0" algn="l">
              <a:lnSpc>
                <a:spcPct val="115000"/>
              </a:lnSpc>
              <a:spcBef>
                <a:spcPts val="1600"/>
              </a:spcBef>
              <a:spcAft>
                <a:spcPts val="0"/>
              </a:spcAft>
              <a:buClr>
                <a:schemeClr val="dk2"/>
              </a:buClr>
              <a:buSzPts val="1200"/>
              <a:buChar char="●"/>
              <a:defRPr sz="1200">
                <a:solidFill>
                  <a:schemeClr val="dk2"/>
                </a:solidFill>
              </a:defRPr>
            </a:lvl7pPr>
            <a:lvl8pPr indent="-304800" lvl="7" marL="3657600" rtl="0" algn="l">
              <a:lnSpc>
                <a:spcPct val="115000"/>
              </a:lnSpc>
              <a:spcBef>
                <a:spcPts val="1600"/>
              </a:spcBef>
              <a:spcAft>
                <a:spcPts val="0"/>
              </a:spcAft>
              <a:buClr>
                <a:schemeClr val="dk2"/>
              </a:buClr>
              <a:buSzPts val="1200"/>
              <a:buChar char="○"/>
              <a:defRPr sz="1200">
                <a:solidFill>
                  <a:schemeClr val="dk2"/>
                </a:solidFill>
              </a:defRPr>
            </a:lvl8pPr>
            <a:lvl9pPr indent="-304800" lvl="8" marL="4114800" rtl="0" algn="l">
              <a:lnSpc>
                <a:spcPct val="115000"/>
              </a:lnSpc>
              <a:spcBef>
                <a:spcPts val="1600"/>
              </a:spcBef>
              <a:spcAft>
                <a:spcPts val="1600"/>
              </a:spcAft>
              <a:buClr>
                <a:schemeClr val="dk2"/>
              </a:buClr>
              <a:buSzPts val="1200"/>
              <a:buChar char="■"/>
              <a:defRPr sz="1200">
                <a:solidFill>
                  <a:schemeClr val="dk2"/>
                </a:solidFill>
              </a:defRPr>
            </a:lvl9pPr>
          </a:lstStyle>
          <a:p/>
        </p:txBody>
      </p:sp>
      <p:sp>
        <p:nvSpPr>
          <p:cNvPr id="72" name="Google Shape;72;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ố cục tùy chỉnh 4">
  <p:cSld name="AUTOLAYOUT_6">
    <p:bg>
      <p:bgPr>
        <a:solidFill>
          <a:srgbClr val="FFFFFF"/>
        </a:solidFill>
      </p:bgPr>
    </p:bg>
    <p:spTree>
      <p:nvGrpSpPr>
        <p:cNvPr id="73" name="Shape 73"/>
        <p:cNvGrpSpPr/>
        <p:nvPr/>
      </p:nvGrpSpPr>
      <p:grpSpPr>
        <a:xfrm>
          <a:off x="0" y="0"/>
          <a:ext cx="0" cy="0"/>
          <a:chOff x="0" y="0"/>
          <a:chExt cx="0" cy="0"/>
        </a:xfrm>
      </p:grpSpPr>
      <p:sp>
        <p:nvSpPr>
          <p:cNvPr id="74" name="Google Shape;74;p16"/>
          <p:cNvSpPr/>
          <p:nvPr/>
        </p:nvSpPr>
        <p:spPr>
          <a:xfrm>
            <a:off x="0" y="0"/>
            <a:ext cx="91440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p:nvPr/>
        </p:nvSpPr>
        <p:spPr>
          <a:xfrm>
            <a:off x="205218" y="201292"/>
            <a:ext cx="408900" cy="381900"/>
          </a:xfrm>
          <a:prstGeom prst="flowChartDelay">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p:nvPr/>
        </p:nvSpPr>
        <p:spPr>
          <a:xfrm>
            <a:off x="205218" y="201292"/>
            <a:ext cx="408900" cy="3819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a:off x="100882" y="201292"/>
            <a:ext cx="408900" cy="381900"/>
          </a:xfrm>
          <a:prstGeom prst="flowChartDelay">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p:nvPr/>
        </p:nvSpPr>
        <p:spPr>
          <a:xfrm>
            <a:off x="100882" y="201292"/>
            <a:ext cx="408900" cy="3819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p:nvPr/>
        </p:nvSpPr>
        <p:spPr>
          <a:xfrm>
            <a:off x="319" y="201292"/>
            <a:ext cx="408900" cy="381900"/>
          </a:xfrm>
          <a:prstGeom prst="flowChartDelay">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p:nvPr/>
        </p:nvSpPr>
        <p:spPr>
          <a:xfrm>
            <a:off x="319" y="201292"/>
            <a:ext cx="408900" cy="3819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txBox="1"/>
          <p:nvPr>
            <p:ph type="title"/>
          </p:nvPr>
        </p:nvSpPr>
        <p:spPr>
          <a:xfrm>
            <a:off x="233600" y="829550"/>
            <a:ext cx="2566200" cy="8925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None/>
              <a:defRPr b="1" sz="2100">
                <a:solidFill>
                  <a:schemeClr val="lt1"/>
                </a:solidFill>
              </a:defRPr>
            </a:lvl1pPr>
            <a:lvl2pPr lvl="1" rtl="0" algn="l">
              <a:lnSpc>
                <a:spcPct val="100000"/>
              </a:lnSpc>
              <a:spcBef>
                <a:spcPts val="0"/>
              </a:spcBef>
              <a:spcAft>
                <a:spcPts val="0"/>
              </a:spcAft>
              <a:buNone/>
              <a:defRPr b="1" sz="2100">
                <a:solidFill>
                  <a:schemeClr val="lt1"/>
                </a:solidFill>
              </a:defRPr>
            </a:lvl2pPr>
            <a:lvl3pPr lvl="2" rtl="0" algn="l">
              <a:lnSpc>
                <a:spcPct val="100000"/>
              </a:lnSpc>
              <a:spcBef>
                <a:spcPts val="0"/>
              </a:spcBef>
              <a:spcAft>
                <a:spcPts val="0"/>
              </a:spcAft>
              <a:buNone/>
              <a:defRPr b="1" sz="2100">
                <a:solidFill>
                  <a:schemeClr val="lt1"/>
                </a:solidFill>
              </a:defRPr>
            </a:lvl3pPr>
            <a:lvl4pPr lvl="3" rtl="0" algn="l">
              <a:lnSpc>
                <a:spcPct val="100000"/>
              </a:lnSpc>
              <a:spcBef>
                <a:spcPts val="0"/>
              </a:spcBef>
              <a:spcAft>
                <a:spcPts val="0"/>
              </a:spcAft>
              <a:buNone/>
              <a:defRPr b="1" sz="2100">
                <a:solidFill>
                  <a:schemeClr val="lt1"/>
                </a:solidFill>
              </a:defRPr>
            </a:lvl4pPr>
            <a:lvl5pPr lvl="4" rtl="0" algn="l">
              <a:lnSpc>
                <a:spcPct val="100000"/>
              </a:lnSpc>
              <a:spcBef>
                <a:spcPts val="0"/>
              </a:spcBef>
              <a:spcAft>
                <a:spcPts val="0"/>
              </a:spcAft>
              <a:buNone/>
              <a:defRPr b="1" sz="2100">
                <a:solidFill>
                  <a:schemeClr val="lt1"/>
                </a:solidFill>
              </a:defRPr>
            </a:lvl5pPr>
            <a:lvl6pPr lvl="5" rtl="0" algn="l">
              <a:lnSpc>
                <a:spcPct val="100000"/>
              </a:lnSpc>
              <a:spcBef>
                <a:spcPts val="0"/>
              </a:spcBef>
              <a:spcAft>
                <a:spcPts val="0"/>
              </a:spcAft>
              <a:buNone/>
              <a:defRPr b="1" sz="2100">
                <a:solidFill>
                  <a:schemeClr val="lt1"/>
                </a:solidFill>
              </a:defRPr>
            </a:lvl6pPr>
            <a:lvl7pPr lvl="6" rtl="0" algn="l">
              <a:lnSpc>
                <a:spcPct val="100000"/>
              </a:lnSpc>
              <a:spcBef>
                <a:spcPts val="0"/>
              </a:spcBef>
              <a:spcAft>
                <a:spcPts val="0"/>
              </a:spcAft>
              <a:buNone/>
              <a:defRPr b="1" sz="2100">
                <a:solidFill>
                  <a:schemeClr val="lt1"/>
                </a:solidFill>
              </a:defRPr>
            </a:lvl7pPr>
            <a:lvl8pPr lvl="7" rtl="0" algn="l">
              <a:lnSpc>
                <a:spcPct val="100000"/>
              </a:lnSpc>
              <a:spcBef>
                <a:spcPts val="0"/>
              </a:spcBef>
              <a:spcAft>
                <a:spcPts val="0"/>
              </a:spcAft>
              <a:buNone/>
              <a:defRPr b="1" sz="2100">
                <a:solidFill>
                  <a:schemeClr val="lt1"/>
                </a:solidFill>
              </a:defRPr>
            </a:lvl8pPr>
            <a:lvl9pPr lvl="8" rtl="0" algn="l">
              <a:lnSpc>
                <a:spcPct val="100000"/>
              </a:lnSpc>
              <a:spcBef>
                <a:spcPts val="0"/>
              </a:spcBef>
              <a:spcAft>
                <a:spcPts val="0"/>
              </a:spcAft>
              <a:buNone/>
              <a:defRPr b="1" sz="2100">
                <a:solidFill>
                  <a:schemeClr val="lt1"/>
                </a:solidFill>
              </a:defRPr>
            </a:lvl9pPr>
          </a:lstStyle>
          <a:p/>
        </p:txBody>
      </p:sp>
      <p:sp>
        <p:nvSpPr>
          <p:cNvPr id="83" name="Google Shape;83;p16"/>
          <p:cNvSpPr txBox="1"/>
          <p:nvPr>
            <p:ph idx="1" type="body"/>
          </p:nvPr>
        </p:nvSpPr>
        <p:spPr>
          <a:xfrm>
            <a:off x="233600" y="1798300"/>
            <a:ext cx="2566200" cy="2977200"/>
          </a:xfrm>
          <a:prstGeom prst="rect">
            <a:avLst/>
          </a:prstGeom>
          <a:noFill/>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chemeClr val="lt1"/>
              </a:buClr>
              <a:buSzPts val="1400"/>
              <a:buChar char="●"/>
              <a:defRPr sz="1400">
                <a:solidFill>
                  <a:schemeClr val="lt1"/>
                </a:solidFill>
              </a:defRPr>
            </a:lvl1pPr>
            <a:lvl2pPr indent="-304800" lvl="1" marL="914400" rtl="0" algn="l">
              <a:lnSpc>
                <a:spcPct val="115000"/>
              </a:lnSpc>
              <a:spcBef>
                <a:spcPts val="1600"/>
              </a:spcBef>
              <a:spcAft>
                <a:spcPts val="0"/>
              </a:spcAft>
              <a:buClr>
                <a:schemeClr val="lt1"/>
              </a:buClr>
              <a:buSzPts val="1200"/>
              <a:buChar char="○"/>
              <a:defRPr sz="1200">
                <a:solidFill>
                  <a:schemeClr val="lt1"/>
                </a:solidFill>
              </a:defRPr>
            </a:lvl2pPr>
            <a:lvl3pPr indent="-304800" lvl="2" marL="1371600" rtl="0" algn="l">
              <a:lnSpc>
                <a:spcPct val="115000"/>
              </a:lnSpc>
              <a:spcBef>
                <a:spcPts val="1600"/>
              </a:spcBef>
              <a:spcAft>
                <a:spcPts val="0"/>
              </a:spcAft>
              <a:buClr>
                <a:schemeClr val="lt1"/>
              </a:buClr>
              <a:buSzPts val="1200"/>
              <a:buChar char="■"/>
              <a:defRPr sz="1200">
                <a:solidFill>
                  <a:schemeClr val="lt1"/>
                </a:solidFill>
              </a:defRPr>
            </a:lvl3pPr>
            <a:lvl4pPr indent="-304800" lvl="3" marL="1828800" rtl="0" algn="l">
              <a:lnSpc>
                <a:spcPct val="115000"/>
              </a:lnSpc>
              <a:spcBef>
                <a:spcPts val="1600"/>
              </a:spcBef>
              <a:spcAft>
                <a:spcPts val="0"/>
              </a:spcAft>
              <a:buClr>
                <a:schemeClr val="lt1"/>
              </a:buClr>
              <a:buSzPts val="1200"/>
              <a:buChar char="●"/>
              <a:defRPr sz="1200">
                <a:solidFill>
                  <a:schemeClr val="lt1"/>
                </a:solidFill>
              </a:defRPr>
            </a:lvl4pPr>
            <a:lvl5pPr indent="-304800" lvl="4" marL="2286000" rtl="0" algn="l">
              <a:lnSpc>
                <a:spcPct val="115000"/>
              </a:lnSpc>
              <a:spcBef>
                <a:spcPts val="1600"/>
              </a:spcBef>
              <a:spcAft>
                <a:spcPts val="0"/>
              </a:spcAft>
              <a:buClr>
                <a:schemeClr val="lt1"/>
              </a:buClr>
              <a:buSzPts val="1200"/>
              <a:buChar char="○"/>
              <a:defRPr sz="1200">
                <a:solidFill>
                  <a:schemeClr val="lt1"/>
                </a:solidFill>
              </a:defRPr>
            </a:lvl5pPr>
            <a:lvl6pPr indent="-304800" lvl="5" marL="2743200" rtl="0" algn="l">
              <a:lnSpc>
                <a:spcPct val="115000"/>
              </a:lnSpc>
              <a:spcBef>
                <a:spcPts val="1600"/>
              </a:spcBef>
              <a:spcAft>
                <a:spcPts val="0"/>
              </a:spcAft>
              <a:buClr>
                <a:schemeClr val="lt1"/>
              </a:buClr>
              <a:buSzPts val="1200"/>
              <a:buChar char="■"/>
              <a:defRPr sz="1200">
                <a:solidFill>
                  <a:schemeClr val="lt1"/>
                </a:solidFill>
              </a:defRPr>
            </a:lvl6pPr>
            <a:lvl7pPr indent="-304800" lvl="6" marL="3200400" rtl="0" algn="l">
              <a:lnSpc>
                <a:spcPct val="115000"/>
              </a:lnSpc>
              <a:spcBef>
                <a:spcPts val="1600"/>
              </a:spcBef>
              <a:spcAft>
                <a:spcPts val="0"/>
              </a:spcAft>
              <a:buClr>
                <a:schemeClr val="lt1"/>
              </a:buClr>
              <a:buSzPts val="1200"/>
              <a:buChar char="●"/>
              <a:defRPr sz="1200">
                <a:solidFill>
                  <a:schemeClr val="lt1"/>
                </a:solidFill>
              </a:defRPr>
            </a:lvl7pPr>
            <a:lvl8pPr indent="-304800" lvl="7" marL="3657600" rtl="0" algn="l">
              <a:lnSpc>
                <a:spcPct val="115000"/>
              </a:lnSpc>
              <a:spcBef>
                <a:spcPts val="1600"/>
              </a:spcBef>
              <a:spcAft>
                <a:spcPts val="0"/>
              </a:spcAft>
              <a:buClr>
                <a:schemeClr val="lt1"/>
              </a:buClr>
              <a:buSzPts val="1200"/>
              <a:buChar char="○"/>
              <a:defRPr sz="1200">
                <a:solidFill>
                  <a:schemeClr val="lt1"/>
                </a:solidFill>
              </a:defRPr>
            </a:lvl8pPr>
            <a:lvl9pPr indent="-304800" lvl="8" marL="4114800" rtl="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84" name="Google Shape;84;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mc:Choice Requires="p14">
      <p:transition spd="slow" p14:dur="10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statisticssolutions.com/academic-solutions/membership-resources/member-profile/data-analysis-plan-templates/data-analysis-plan-logistic-regression/" TargetMode="Externa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5.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41.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9.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www.kaggle.com/cherngs/heart-disease-cleveland-uci" TargetMode="External"/><Relationship Id="rId4" Type="http://schemas.openxmlformats.org/officeDocument/2006/relationships/hyperlink" Target="https://www.kaggle.com/ronitf/heart-disease-uci/discussion/105877" TargetMode="External"/><Relationship Id="rId5" Type="http://schemas.openxmlformats.org/officeDocument/2006/relationships/hyperlink" Target="https://www.kaggle.com/datafan07/heart-disease-and-some-scikit-learn-magic"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b="0" l="5556" r="5547" t="0"/>
          <a:stretch/>
        </p:blipFill>
        <p:spPr>
          <a:xfrm>
            <a:off x="3069950" y="0"/>
            <a:ext cx="6074050" cy="5143500"/>
          </a:xfrm>
          <a:prstGeom prst="rect">
            <a:avLst/>
          </a:prstGeom>
          <a:noFill/>
          <a:ln>
            <a:noFill/>
          </a:ln>
        </p:spPr>
      </p:pic>
      <p:sp>
        <p:nvSpPr>
          <p:cNvPr id="90" name="Google Shape;90;p17"/>
          <p:cNvSpPr txBox="1"/>
          <p:nvPr>
            <p:ph type="title"/>
          </p:nvPr>
        </p:nvSpPr>
        <p:spPr>
          <a:xfrm>
            <a:off x="185350" y="666200"/>
            <a:ext cx="2683200" cy="104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sz="2900">
                <a:latin typeface="Times New Roman"/>
                <a:ea typeface="Times New Roman"/>
                <a:cs typeface="Times New Roman"/>
                <a:sym typeface="Times New Roman"/>
              </a:rPr>
              <a:t>Heart Disease Classification</a:t>
            </a:r>
            <a:endParaRPr sz="2900">
              <a:latin typeface="Times New Roman"/>
              <a:ea typeface="Times New Roman"/>
              <a:cs typeface="Times New Roman"/>
              <a:sym typeface="Times New Roman"/>
            </a:endParaRPr>
          </a:p>
        </p:txBody>
      </p:sp>
      <p:sp>
        <p:nvSpPr>
          <p:cNvPr id="91" name="Google Shape;91;p17"/>
          <p:cNvSpPr txBox="1"/>
          <p:nvPr>
            <p:ph idx="1" type="body"/>
          </p:nvPr>
        </p:nvSpPr>
        <p:spPr>
          <a:xfrm>
            <a:off x="185350" y="1798300"/>
            <a:ext cx="2683200" cy="31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latin typeface="Times New Roman"/>
                <a:ea typeface="Times New Roman"/>
                <a:cs typeface="Times New Roman"/>
                <a:sym typeface="Times New Roman"/>
              </a:rPr>
              <a:t>Members :</a:t>
            </a:r>
            <a:endParaRPr>
              <a:latin typeface="Times New Roman"/>
              <a:ea typeface="Times New Roman"/>
              <a:cs typeface="Times New Roman"/>
              <a:sym typeface="Times New Roman"/>
            </a:endParaRPr>
          </a:p>
          <a:p>
            <a:pPr indent="0" lvl="0" marL="0" rtl="0" algn="l">
              <a:spcBef>
                <a:spcPts val="1600"/>
              </a:spcBef>
              <a:spcAft>
                <a:spcPts val="0"/>
              </a:spcAft>
              <a:buNone/>
            </a:pPr>
            <a:r>
              <a:rPr lang="vi">
                <a:latin typeface="Times New Roman"/>
                <a:ea typeface="Times New Roman"/>
                <a:cs typeface="Times New Roman"/>
                <a:sym typeface="Times New Roman"/>
              </a:rPr>
              <a:t>Dương Đình Thắng (Leader)</a:t>
            </a:r>
            <a:endParaRPr>
              <a:latin typeface="Times New Roman"/>
              <a:ea typeface="Times New Roman"/>
              <a:cs typeface="Times New Roman"/>
              <a:sym typeface="Times New Roman"/>
            </a:endParaRPr>
          </a:p>
          <a:p>
            <a:pPr indent="0" lvl="0" marL="0" rtl="0" algn="l">
              <a:spcBef>
                <a:spcPts val="1600"/>
              </a:spcBef>
              <a:spcAft>
                <a:spcPts val="0"/>
              </a:spcAft>
              <a:buNone/>
            </a:pPr>
            <a:r>
              <a:rPr lang="vi">
                <a:latin typeface="Times New Roman"/>
                <a:ea typeface="Times New Roman"/>
                <a:cs typeface="Times New Roman"/>
                <a:sym typeface="Times New Roman"/>
              </a:rPr>
              <a:t>Dương Nguyễn Thuận</a:t>
            </a:r>
            <a:endParaRPr>
              <a:latin typeface="Times New Roman"/>
              <a:ea typeface="Times New Roman"/>
              <a:cs typeface="Times New Roman"/>
              <a:sym typeface="Times New Roman"/>
            </a:endParaRPr>
          </a:p>
          <a:p>
            <a:pPr indent="0" lvl="0" marL="0" rtl="0" algn="l">
              <a:spcBef>
                <a:spcPts val="1600"/>
              </a:spcBef>
              <a:spcAft>
                <a:spcPts val="0"/>
              </a:spcAft>
              <a:buNone/>
            </a:pPr>
            <a:r>
              <a:rPr lang="vi">
                <a:latin typeface="Times New Roman"/>
                <a:ea typeface="Times New Roman"/>
                <a:cs typeface="Times New Roman"/>
                <a:sym typeface="Times New Roman"/>
              </a:rPr>
              <a:t>Hoàng Ngọc Bá Thi</a:t>
            </a:r>
            <a:endParaRPr>
              <a:latin typeface="Times New Roman"/>
              <a:ea typeface="Times New Roman"/>
              <a:cs typeface="Times New Roman"/>
              <a:sym typeface="Times New Roman"/>
            </a:endParaRPr>
          </a:p>
          <a:p>
            <a:pPr indent="0" lvl="0" marL="0" rtl="0" algn="l">
              <a:spcBef>
                <a:spcPts val="1600"/>
              </a:spcBef>
              <a:spcAft>
                <a:spcPts val="0"/>
              </a:spcAft>
              <a:buNone/>
            </a:pPr>
            <a:r>
              <a:rPr lang="vi">
                <a:latin typeface="Times New Roman"/>
                <a:ea typeface="Times New Roman"/>
                <a:cs typeface="Times New Roman"/>
                <a:sym typeface="Times New Roman"/>
              </a:rPr>
              <a:t>Phan Minh Nhật</a:t>
            </a:r>
            <a:endParaRPr>
              <a:latin typeface="Times New Roman"/>
              <a:ea typeface="Times New Roman"/>
              <a:cs typeface="Times New Roman"/>
              <a:sym typeface="Times New Roman"/>
            </a:endParaRPr>
          </a:p>
          <a:p>
            <a:pPr indent="0" lvl="0" marL="0" rtl="0" algn="l">
              <a:spcBef>
                <a:spcPts val="1600"/>
              </a:spcBef>
              <a:spcAft>
                <a:spcPts val="1600"/>
              </a:spcAft>
              <a:buNone/>
            </a:pPr>
            <a:r>
              <a:t/>
            </a:r>
            <a:endParaRPr/>
          </a:p>
        </p:txBody>
      </p:sp>
      <p:pic>
        <p:nvPicPr>
          <p:cNvPr id="92" name="Google Shape;92;p17"/>
          <p:cNvPicPr preferRelativeResize="0"/>
          <p:nvPr/>
        </p:nvPicPr>
        <p:blipFill>
          <a:blip r:embed="rId4">
            <a:alphaModFix/>
          </a:blip>
          <a:stretch>
            <a:fillRect/>
          </a:stretch>
        </p:blipFill>
        <p:spPr>
          <a:xfrm>
            <a:off x="0" y="0"/>
            <a:ext cx="644625" cy="644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91">
                                            <p:txEl>
                                              <p:pRg end="0" st="0"/>
                                            </p:txEl>
                                          </p:spTgt>
                                        </p:tgtEl>
                                        <p:attrNameLst>
                                          <p:attrName>style.visibility</p:attrName>
                                        </p:attrNameLst>
                                      </p:cBhvr>
                                      <p:to>
                                        <p:strVal val="visible"/>
                                      </p:to>
                                    </p:set>
                                  </p:childTnLst>
                                </p:cTn>
                              </p:par>
                            </p:childTnLst>
                          </p:cTn>
                        </p:par>
                        <p:par>
                          <p:cTn fill="hold">
                            <p:stCondLst>
                              <p:cond delay="1300"/>
                            </p:stCondLst>
                            <p:childTnLst>
                              <p:par>
                                <p:cTn fill="hold" nodeType="afterEffect" presetClass="entr" presetID="1" presetSubtype="0">
                                  <p:stCondLst>
                                    <p:cond delay="0"/>
                                  </p:stCondLst>
                                  <p:childTnLst>
                                    <p:set>
                                      <p:cBhvr>
                                        <p:cTn dur="1" fill="hold">
                                          <p:stCondLst>
                                            <p:cond delay="0"/>
                                          </p:stCondLst>
                                        </p:cTn>
                                        <p:tgtEl>
                                          <p:spTgt spid="91">
                                            <p:txEl>
                                              <p:pRg end="1" st="1"/>
                                            </p:txEl>
                                          </p:spTgt>
                                        </p:tgtEl>
                                        <p:attrNameLst>
                                          <p:attrName>style.visibility</p:attrName>
                                        </p:attrNameLst>
                                      </p:cBhvr>
                                      <p:to>
                                        <p:strVal val="visible"/>
                                      </p:to>
                                    </p:set>
                                  </p:childTnLst>
                                </p:cTn>
                              </p:par>
                            </p:childTnLst>
                          </p:cTn>
                        </p:par>
                        <p:par>
                          <p:cTn fill="hold">
                            <p:stCondLst>
                              <p:cond delay="1600"/>
                            </p:stCondLst>
                            <p:childTnLst>
                              <p:par>
                                <p:cTn fill="hold" nodeType="afterEffect" presetClass="entr" presetID="1" presetSubtype="0">
                                  <p:stCondLst>
                                    <p:cond delay="0"/>
                                  </p:stCondLst>
                                  <p:childTnLst>
                                    <p:set>
                                      <p:cBhvr>
                                        <p:cTn dur="1" fill="hold">
                                          <p:stCondLst>
                                            <p:cond delay="0"/>
                                          </p:stCondLst>
                                        </p:cTn>
                                        <p:tgtEl>
                                          <p:spTgt spid="91">
                                            <p:txEl>
                                              <p:pRg end="2" st="2"/>
                                            </p:txEl>
                                          </p:spTgt>
                                        </p:tgtEl>
                                        <p:attrNameLst>
                                          <p:attrName>style.visibility</p:attrName>
                                        </p:attrNameLst>
                                      </p:cBhvr>
                                      <p:to>
                                        <p:strVal val="visible"/>
                                      </p:to>
                                    </p:set>
                                  </p:childTnLst>
                                </p:cTn>
                              </p:par>
                            </p:childTnLst>
                          </p:cTn>
                        </p:par>
                        <p:par>
                          <p:cTn fill="hold">
                            <p:stCondLst>
                              <p:cond delay="1900"/>
                            </p:stCondLst>
                            <p:childTnLst>
                              <p:par>
                                <p:cTn fill="hold" nodeType="afterEffect" presetClass="entr" presetID="1" presetSubtype="0">
                                  <p:stCondLst>
                                    <p:cond delay="0"/>
                                  </p:stCondLst>
                                  <p:childTnLst>
                                    <p:set>
                                      <p:cBhvr>
                                        <p:cTn dur="1" fill="hold">
                                          <p:stCondLst>
                                            <p:cond delay="0"/>
                                          </p:stCondLst>
                                        </p:cTn>
                                        <p:tgtEl>
                                          <p:spTgt spid="91">
                                            <p:txEl>
                                              <p:pRg end="3" st="3"/>
                                            </p:txEl>
                                          </p:spTgt>
                                        </p:tgtEl>
                                        <p:attrNameLst>
                                          <p:attrName>style.visibility</p:attrName>
                                        </p:attrNameLst>
                                      </p:cBhvr>
                                      <p:to>
                                        <p:strVal val="visible"/>
                                      </p:to>
                                    </p:set>
                                  </p:childTnLst>
                                </p:cTn>
                              </p:par>
                            </p:childTnLst>
                          </p:cTn>
                        </p:par>
                        <p:par>
                          <p:cTn fill="hold">
                            <p:stCondLst>
                              <p:cond delay="2200"/>
                            </p:stCondLst>
                            <p:childTnLst>
                              <p:par>
                                <p:cTn fill="hold" nodeType="afterEffect" presetClass="entr" presetID="1" presetSubtype="0">
                                  <p:stCondLst>
                                    <p:cond delay="0"/>
                                  </p:stCondLst>
                                  <p:childTnLst>
                                    <p:set>
                                      <p:cBhvr>
                                        <p:cTn dur="1" fill="hold">
                                          <p:stCondLst>
                                            <p:cond delay="0"/>
                                          </p:stCondLst>
                                        </p:cTn>
                                        <p:tgtEl>
                                          <p:spTgt spid="91">
                                            <p:txEl>
                                              <p:pRg end="4" st="4"/>
                                            </p:txEl>
                                          </p:spTgt>
                                        </p:tgtEl>
                                        <p:attrNameLst>
                                          <p:attrName>style.visibility</p:attrName>
                                        </p:attrNameLst>
                                      </p:cBhvr>
                                      <p:to>
                                        <p:strVal val="visible"/>
                                      </p:to>
                                    </p:set>
                                  </p:childTnLst>
                                </p:cTn>
                              </p:par>
                            </p:childTnLst>
                          </p:cTn>
                        </p:par>
                        <p:par>
                          <p:cTn fill="hold">
                            <p:stCondLst>
                              <p:cond delay="2500"/>
                            </p:stCondLst>
                            <p:childTnLst>
                              <p:par>
                                <p:cTn fill="hold" nodeType="afterEffect" presetClass="entr" presetID="1" presetSubtype="0">
                                  <p:stCondLst>
                                    <p:cond delay="0"/>
                                  </p:stCondLst>
                                  <p:childTnLst>
                                    <p:set>
                                      <p:cBhvr>
                                        <p:cTn dur="1" fill="hold">
                                          <p:stCondLst>
                                            <p:cond delay="0"/>
                                          </p:stCondLst>
                                        </p:cTn>
                                        <p:tgtEl>
                                          <p:spTgt spid="9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nvSpPr>
        <p:spPr>
          <a:xfrm>
            <a:off x="0" y="0"/>
            <a:ext cx="4807800" cy="48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vi" sz="1800">
                <a:solidFill>
                  <a:schemeClr val="dk1"/>
                </a:solidFill>
                <a:latin typeface="Times New Roman"/>
                <a:ea typeface="Times New Roman"/>
                <a:cs typeface="Times New Roman"/>
                <a:sym typeface="Times New Roman"/>
              </a:rPr>
              <a:t>        From the chart, we can see :</a:t>
            </a:r>
            <a:endParaRPr b="1" sz="1800">
              <a:solidFill>
                <a:schemeClr val="dk1"/>
              </a:solidFill>
              <a:latin typeface="Times New Roman"/>
              <a:ea typeface="Times New Roman"/>
              <a:cs typeface="Times New Roman"/>
              <a:sym typeface="Times New Roman"/>
            </a:endParaRPr>
          </a:p>
          <a:p>
            <a:pPr indent="-336550" lvl="0" marL="457200" rtl="0" algn="l">
              <a:lnSpc>
                <a:spcPct val="115000"/>
              </a:lnSpc>
              <a:spcBef>
                <a:spcPts val="1500"/>
              </a:spcBef>
              <a:spcAft>
                <a:spcPts val="0"/>
              </a:spcAft>
              <a:buClr>
                <a:schemeClr val="dk1"/>
              </a:buClr>
              <a:buSzPts val="1700"/>
              <a:buFont typeface="Times New Roman"/>
              <a:buChar char="●"/>
            </a:pPr>
            <a:r>
              <a:rPr lang="vi" sz="1700">
                <a:solidFill>
                  <a:schemeClr val="dk1"/>
                </a:solidFill>
                <a:latin typeface="Times New Roman"/>
                <a:ea typeface="Times New Roman"/>
                <a:cs typeface="Times New Roman"/>
                <a:sym typeface="Times New Roman"/>
              </a:rPr>
              <a:t>Males on the dataset is more than double of the female observations.</a:t>
            </a:r>
            <a:endParaRPr sz="1700">
              <a:solidFill>
                <a:schemeClr val="dk1"/>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chemeClr val="dk1"/>
              </a:buClr>
              <a:buSzPts val="1700"/>
              <a:buFont typeface="Times New Roman"/>
              <a:buChar char="●"/>
            </a:pPr>
            <a:r>
              <a:rPr lang="vi" sz="1700">
                <a:solidFill>
                  <a:schemeClr val="dk1"/>
                </a:solidFill>
                <a:latin typeface="Times New Roman"/>
                <a:ea typeface="Times New Roman"/>
                <a:cs typeface="Times New Roman"/>
                <a:sym typeface="Times New Roman"/>
              </a:rPr>
              <a:t>Most common chest pain type is 'Asymptomatic' ones which is almost 50% of the data</a:t>
            </a:r>
            <a:endParaRPr sz="1700">
              <a:solidFill>
                <a:schemeClr val="dk1"/>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chemeClr val="dk1"/>
              </a:buClr>
              <a:buSzPts val="1700"/>
              <a:buFont typeface="Times New Roman"/>
              <a:buChar char="●"/>
            </a:pPr>
            <a:r>
              <a:rPr lang="vi" sz="1700">
                <a:solidFill>
                  <a:schemeClr val="dk1"/>
                </a:solidFill>
                <a:latin typeface="Times New Roman"/>
                <a:ea typeface="Times New Roman"/>
                <a:cs typeface="Times New Roman"/>
                <a:sym typeface="Times New Roman"/>
              </a:rPr>
              <a:t>85% of the patients has no high levels of fasting blood sugar.</a:t>
            </a:r>
            <a:endParaRPr sz="1700">
              <a:solidFill>
                <a:schemeClr val="dk1"/>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chemeClr val="dk1"/>
              </a:buClr>
              <a:buSzPts val="1700"/>
              <a:buFont typeface="Times New Roman"/>
              <a:buChar char="●"/>
            </a:pPr>
            <a:r>
              <a:rPr lang="vi" sz="1700">
                <a:solidFill>
                  <a:schemeClr val="dk1"/>
                </a:solidFill>
                <a:latin typeface="Times New Roman"/>
                <a:ea typeface="Times New Roman"/>
                <a:cs typeface="Times New Roman"/>
                <a:sym typeface="Times New Roman"/>
              </a:rPr>
              <a:t>Resting electrocardiographic observations are evenly distributed between normal and left ventricular hypertrophy with ST-T minority</a:t>
            </a:r>
            <a:endParaRPr sz="1700">
              <a:solidFill>
                <a:schemeClr val="dk1"/>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chemeClr val="dk1"/>
              </a:buClr>
              <a:buSzPts val="1700"/>
              <a:buFont typeface="Times New Roman"/>
              <a:buChar char="●"/>
            </a:pPr>
            <a:r>
              <a:rPr lang="vi" sz="1700">
                <a:solidFill>
                  <a:schemeClr val="dk1"/>
                </a:solidFill>
                <a:latin typeface="Times New Roman"/>
                <a:ea typeface="Times New Roman"/>
                <a:cs typeface="Times New Roman"/>
                <a:sym typeface="Times New Roman"/>
              </a:rPr>
              <a:t>67% of the patients had no exercise induced angina</a:t>
            </a:r>
            <a:endParaRPr sz="1700">
              <a:solidFill>
                <a:schemeClr val="dk1"/>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chemeClr val="dk1"/>
              </a:buClr>
              <a:buSzPts val="1700"/>
              <a:buFont typeface="Times New Roman"/>
              <a:buChar char="●"/>
            </a:pPr>
            <a:r>
              <a:rPr lang="vi" sz="1700">
                <a:solidFill>
                  <a:schemeClr val="dk1"/>
                </a:solidFill>
                <a:latin typeface="Times New Roman"/>
                <a:ea typeface="Times New Roman"/>
                <a:cs typeface="Times New Roman"/>
                <a:sym typeface="Times New Roman"/>
              </a:rPr>
              <a:t>Peak exercise slope seems mainly divided between upsloping and flat.</a:t>
            </a:r>
            <a:endParaRPr sz="1700"/>
          </a:p>
        </p:txBody>
      </p:sp>
      <p:pic>
        <p:nvPicPr>
          <p:cNvPr id="154" name="Google Shape;154;p26"/>
          <p:cNvPicPr preferRelativeResize="0"/>
          <p:nvPr/>
        </p:nvPicPr>
        <p:blipFill>
          <a:blip r:embed="rId3">
            <a:alphaModFix/>
          </a:blip>
          <a:stretch>
            <a:fillRect/>
          </a:stretch>
        </p:blipFill>
        <p:spPr>
          <a:xfrm>
            <a:off x="4807800" y="0"/>
            <a:ext cx="4336201" cy="4810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54"/>
                                        </p:tgtEl>
                                        <p:attrNameLst>
                                          <p:attrName>style.visibility</p:attrName>
                                        </p:attrNameLst>
                                      </p:cBhvr>
                                      <p:to>
                                        <p:strVal val="visible"/>
                                      </p:to>
                                    </p:set>
                                    <p:anim calcmode="lin" valueType="num">
                                      <p:cBhvr additive="base">
                                        <p:cTn dur="1000"/>
                                        <p:tgtEl>
                                          <p:spTgt spid="154"/>
                                        </p:tgtEl>
                                        <p:attrNameLst>
                                          <p:attrName>ppt_w</p:attrName>
                                        </p:attrNameLst>
                                      </p:cBhvr>
                                      <p:tavLst>
                                        <p:tav fmla="" tm="0">
                                          <p:val>
                                            <p:strVal val="0"/>
                                          </p:val>
                                        </p:tav>
                                        <p:tav fmla="" tm="100000">
                                          <p:val>
                                            <p:strVal val="#ppt_w"/>
                                          </p:val>
                                        </p:tav>
                                      </p:tavLst>
                                    </p:anim>
                                    <p:anim calcmode="lin" valueType="num">
                                      <p:cBhvr additive="base">
                                        <p:cTn dur="1000"/>
                                        <p:tgtEl>
                                          <p:spTgt spid="15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20427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sz="1800">
                <a:solidFill>
                  <a:srgbClr val="434343"/>
                </a:solidFill>
                <a:latin typeface="Times New Roman"/>
                <a:ea typeface="Times New Roman"/>
                <a:cs typeface="Times New Roman"/>
                <a:sym typeface="Times New Roman"/>
              </a:rPr>
              <a:t>    2.2 Numerical data</a:t>
            </a:r>
            <a:endParaRPr b="1" i="1" sz="1800">
              <a:solidFill>
                <a:srgbClr val="434343"/>
              </a:solidFill>
              <a:latin typeface="Times New Roman"/>
              <a:ea typeface="Times New Roman"/>
              <a:cs typeface="Times New Roman"/>
              <a:sym typeface="Times New Roman"/>
            </a:endParaRPr>
          </a:p>
        </p:txBody>
      </p:sp>
      <p:pic>
        <p:nvPicPr>
          <p:cNvPr id="160" name="Google Shape;160;p27"/>
          <p:cNvPicPr preferRelativeResize="0"/>
          <p:nvPr/>
        </p:nvPicPr>
        <p:blipFill>
          <a:blip r:embed="rId3">
            <a:alphaModFix/>
          </a:blip>
          <a:stretch>
            <a:fillRect/>
          </a:stretch>
        </p:blipFill>
        <p:spPr>
          <a:xfrm>
            <a:off x="0" y="478700"/>
            <a:ext cx="6097001" cy="4664801"/>
          </a:xfrm>
          <a:prstGeom prst="rect">
            <a:avLst/>
          </a:prstGeom>
          <a:noFill/>
          <a:ln>
            <a:noFill/>
          </a:ln>
        </p:spPr>
      </p:pic>
      <p:sp>
        <p:nvSpPr>
          <p:cNvPr id="161" name="Google Shape;161;p27"/>
          <p:cNvSpPr txBox="1"/>
          <p:nvPr/>
        </p:nvSpPr>
        <p:spPr>
          <a:xfrm>
            <a:off x="6097000" y="478700"/>
            <a:ext cx="3047100" cy="30846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2400"/>
              </a:spcBef>
              <a:spcAft>
                <a:spcPts val="0"/>
              </a:spcAft>
              <a:buClr>
                <a:schemeClr val="dk1"/>
              </a:buClr>
              <a:buSzPts val="1100"/>
              <a:buFont typeface="Arial"/>
              <a:buNone/>
            </a:pPr>
            <a:r>
              <a:rPr b="1" lang="vi" sz="1700">
                <a:solidFill>
                  <a:schemeClr val="dk1"/>
                </a:solidFill>
                <a:latin typeface="Times New Roman"/>
                <a:ea typeface="Times New Roman"/>
                <a:cs typeface="Times New Roman"/>
                <a:sym typeface="Times New Roman"/>
              </a:rPr>
              <a:t>Most of the continuous variables somewhat close to gaussian distribution with small skews left or right except for oldpeak. Again there are some outliers especially a strong one in Cholesterol </a:t>
            </a:r>
            <a:r>
              <a:rPr b="1" lang="vi" sz="1900">
                <a:solidFill>
                  <a:schemeClr val="dk1"/>
                </a:solidFill>
                <a:latin typeface="Times New Roman"/>
                <a:ea typeface="Times New Roman"/>
                <a:cs typeface="Times New Roman"/>
                <a:sym typeface="Times New Roman"/>
              </a:rPr>
              <a:t>.</a:t>
            </a:r>
            <a:endParaRPr b="1" sz="1900">
              <a:solidFill>
                <a:schemeClr val="dk1"/>
              </a:solidFill>
              <a:latin typeface="Times New Roman"/>
              <a:ea typeface="Times New Roman"/>
              <a:cs typeface="Times New Roman"/>
              <a:sym typeface="Times New Roman"/>
            </a:endParaRPr>
          </a:p>
          <a:p>
            <a:pPr indent="0" lvl="0" marL="0" rtl="0" algn="l">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1000"/>
                                        <p:tgtEl>
                                          <p:spTgt spid="16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295450" y="0"/>
            <a:ext cx="833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sz="2400">
                <a:latin typeface="Times New Roman"/>
                <a:ea typeface="Times New Roman"/>
                <a:cs typeface="Times New Roman"/>
                <a:sym typeface="Times New Roman"/>
              </a:rPr>
              <a:t>3. Bivariate Analysis</a:t>
            </a:r>
            <a:endParaRPr b="1" i="1" sz="2400">
              <a:latin typeface="Times New Roman"/>
              <a:ea typeface="Times New Roman"/>
              <a:cs typeface="Times New Roman"/>
              <a:sym typeface="Times New Roman"/>
            </a:endParaRPr>
          </a:p>
        </p:txBody>
      </p:sp>
      <p:sp>
        <p:nvSpPr>
          <p:cNvPr id="167" name="Google Shape;167;p28"/>
          <p:cNvSpPr txBox="1"/>
          <p:nvPr/>
        </p:nvSpPr>
        <p:spPr>
          <a:xfrm>
            <a:off x="456625" y="389450"/>
            <a:ext cx="7338000" cy="8649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Clr>
                <a:schemeClr val="dk1"/>
              </a:buClr>
              <a:buSzPts val="1100"/>
              <a:buFont typeface="Arial"/>
              <a:buNone/>
            </a:pPr>
            <a:r>
              <a:rPr b="1" i="1" lang="vi" sz="1800">
                <a:solidFill>
                  <a:srgbClr val="434343"/>
                </a:solidFill>
                <a:latin typeface="Times New Roman"/>
                <a:ea typeface="Times New Roman"/>
                <a:cs typeface="Times New Roman"/>
                <a:sym typeface="Times New Roman"/>
              </a:rPr>
              <a:t>3.1 Categorical Data vs Label</a:t>
            </a:r>
            <a:endParaRPr b="1" i="1" sz="1800">
              <a:solidFill>
                <a:srgbClr val="434343"/>
              </a:solidFill>
              <a:latin typeface="Times New Roman"/>
              <a:ea typeface="Times New Roman"/>
              <a:cs typeface="Times New Roman"/>
              <a:sym typeface="Times New Roman"/>
            </a:endParaRPr>
          </a:p>
          <a:p>
            <a:pPr indent="0" lvl="0" marL="0" rtl="0" algn="l">
              <a:spcBef>
                <a:spcPts val="600"/>
              </a:spcBef>
              <a:spcAft>
                <a:spcPts val="0"/>
              </a:spcAft>
              <a:buNone/>
            </a:pPr>
            <a:r>
              <a:t/>
            </a:r>
            <a:endParaRPr/>
          </a:p>
        </p:txBody>
      </p:sp>
      <p:pic>
        <p:nvPicPr>
          <p:cNvPr id="168" name="Google Shape;168;p28"/>
          <p:cNvPicPr preferRelativeResize="0"/>
          <p:nvPr/>
        </p:nvPicPr>
        <p:blipFill>
          <a:blip r:embed="rId3">
            <a:alphaModFix/>
          </a:blip>
          <a:stretch>
            <a:fillRect/>
          </a:stretch>
        </p:blipFill>
        <p:spPr>
          <a:xfrm>
            <a:off x="609000" y="926625"/>
            <a:ext cx="6710075" cy="42168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nvSpPr>
        <p:spPr>
          <a:xfrm>
            <a:off x="255175" y="0"/>
            <a:ext cx="7338000" cy="5721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chemeClr val="dk1"/>
              </a:buClr>
              <a:buSzPts val="1800"/>
              <a:buFont typeface="Times New Roman"/>
              <a:buChar char="●"/>
            </a:pPr>
            <a:r>
              <a:rPr lang="vi" sz="1800">
                <a:solidFill>
                  <a:schemeClr val="dk1"/>
                </a:solidFill>
                <a:latin typeface="Times New Roman"/>
                <a:ea typeface="Times New Roman"/>
                <a:cs typeface="Times New Roman"/>
                <a:sym typeface="Times New Roman"/>
              </a:rPr>
              <a:t>Males are much more likely for heart diseases.</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vi" sz="1800">
                <a:solidFill>
                  <a:schemeClr val="dk1"/>
                </a:solidFill>
                <a:latin typeface="Times New Roman"/>
                <a:ea typeface="Times New Roman"/>
                <a:cs typeface="Times New Roman"/>
                <a:sym typeface="Times New Roman"/>
              </a:rPr>
              <a:t>Chest pain type is very subjective and has no direct relation on the outcome, asymptomatic chest pains having highest disease outcome.</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vi" sz="1800">
                <a:solidFill>
                  <a:schemeClr val="dk1"/>
                </a:solidFill>
                <a:latin typeface="Times New Roman"/>
                <a:ea typeface="Times New Roman"/>
                <a:cs typeface="Times New Roman"/>
                <a:sym typeface="Times New Roman"/>
              </a:rPr>
              <a:t>Blood sugar has no direct effect on the disease.</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vi" sz="1800">
                <a:solidFill>
                  <a:schemeClr val="dk1"/>
                </a:solidFill>
                <a:latin typeface="Times New Roman"/>
                <a:ea typeface="Times New Roman"/>
                <a:cs typeface="Times New Roman"/>
                <a:sym typeface="Times New Roman"/>
              </a:rPr>
              <a:t>Rest ECG results showing no direct results but having normal ECG is pretty good sign. Even though it's pretty rare in the data, if you ST-T wave abnormality you are 3 times more likely to have heart disease.</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vi" sz="1800">
                <a:solidFill>
                  <a:schemeClr val="dk1"/>
                </a:solidFill>
                <a:latin typeface="Times New Roman"/>
                <a:ea typeface="Times New Roman"/>
                <a:cs typeface="Times New Roman"/>
                <a:sym typeface="Times New Roman"/>
              </a:rPr>
              <a:t>Having exercise induced angina is pretty strong indicator for heart disease, patients are almost 3 times more likely to have disease if they have exercise induced angina. Meanwhile it's less than half for not having it.</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vi" sz="1800">
                <a:solidFill>
                  <a:schemeClr val="dk1"/>
                </a:solidFill>
                <a:latin typeface="Times New Roman"/>
                <a:ea typeface="Times New Roman"/>
                <a:cs typeface="Times New Roman"/>
                <a:sym typeface="Times New Roman"/>
              </a:rPr>
              <a:t>Patients who had flat slope distribution are more likely to have disease.</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vi" sz="1800">
                <a:solidFill>
                  <a:schemeClr val="dk1"/>
                </a:solidFill>
                <a:latin typeface="Times New Roman"/>
                <a:ea typeface="Times New Roman"/>
                <a:cs typeface="Times New Roman"/>
                <a:sym typeface="Times New Roman"/>
              </a:rPr>
              <a:t>Number of major vessels observed seems on similar levels for patients who have disease but 0 observations is good sign for not having disease.</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vi" sz="1800">
                <a:solidFill>
                  <a:schemeClr val="dk1"/>
                </a:solidFill>
                <a:latin typeface="Times New Roman"/>
                <a:ea typeface="Times New Roman"/>
                <a:cs typeface="Times New Roman"/>
                <a:sym typeface="Times New Roman"/>
              </a:rPr>
              <a:t>Having defected thallium test results is pretty strong indicator for heart disease.</a:t>
            </a:r>
            <a:endParaRPr sz="1800">
              <a:solidFill>
                <a:schemeClr val="dk1"/>
              </a:solidFill>
              <a:latin typeface="Times New Roman"/>
              <a:ea typeface="Times New Roman"/>
              <a:cs typeface="Times New Roman"/>
              <a:sym typeface="Times New Roman"/>
            </a:endParaRPr>
          </a:p>
          <a:p>
            <a:pPr indent="0" lvl="0" marL="0" rtl="0" algn="l">
              <a:spcBef>
                <a:spcPts val="1500"/>
              </a:spcBef>
              <a:spcAft>
                <a:spcPts val="0"/>
              </a:spcAft>
              <a:buNone/>
            </a:pPr>
            <a:r>
              <a:t/>
            </a:r>
            <a:endParaRPr sz="16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76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sz="1800">
                <a:solidFill>
                  <a:srgbClr val="434343"/>
                </a:solidFill>
                <a:latin typeface="Times New Roman"/>
                <a:ea typeface="Times New Roman"/>
                <a:cs typeface="Times New Roman"/>
                <a:sym typeface="Times New Roman"/>
              </a:rPr>
              <a:t>3.2 </a:t>
            </a:r>
            <a:r>
              <a:rPr b="1" i="1" lang="vi" sz="1800">
                <a:solidFill>
                  <a:srgbClr val="434343"/>
                </a:solidFill>
                <a:latin typeface="Times New Roman"/>
                <a:ea typeface="Times New Roman"/>
                <a:cs typeface="Times New Roman"/>
                <a:sym typeface="Times New Roman"/>
              </a:rPr>
              <a:t>Numerical Data vs Label</a:t>
            </a:r>
            <a:endParaRPr b="1" i="1" sz="18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179" name="Google Shape;179;p30"/>
          <p:cNvPicPr preferRelativeResize="0"/>
          <p:nvPr/>
        </p:nvPicPr>
        <p:blipFill>
          <a:blip r:embed="rId3">
            <a:alphaModFix/>
          </a:blip>
          <a:stretch>
            <a:fillRect/>
          </a:stretch>
        </p:blipFill>
        <p:spPr>
          <a:xfrm>
            <a:off x="568700" y="572700"/>
            <a:ext cx="6280350" cy="45707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1000"/>
                                        <p:tgtEl>
                                          <p:spTgt spid="179"/>
                                        </p:tgtEl>
                                        <p:attrNameLst>
                                          <p:attrName>ppt_w</p:attrName>
                                        </p:attrNameLst>
                                      </p:cBhvr>
                                      <p:tavLst>
                                        <p:tav fmla="" tm="0">
                                          <p:val>
                                            <p:strVal val="0"/>
                                          </p:val>
                                        </p:tav>
                                        <p:tav fmla="" tm="100000">
                                          <p:val>
                                            <p:strVal val="#ppt_w"/>
                                          </p:val>
                                        </p:tav>
                                      </p:tavLst>
                                    </p:anim>
                                    <p:anim calcmode="lin" valueType="num">
                                      <p:cBhvr additive="base">
                                        <p:cTn dur="1000"/>
                                        <p:tgtEl>
                                          <p:spTgt spid="17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nvSpPr>
        <p:spPr>
          <a:xfrm>
            <a:off x="0" y="363750"/>
            <a:ext cx="7338000" cy="4416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chemeClr val="dk1"/>
              </a:buClr>
              <a:buSzPts val="1800"/>
              <a:buFont typeface="Times New Roman"/>
              <a:buChar char="●"/>
            </a:pPr>
            <a:r>
              <a:rPr lang="vi" sz="1800">
                <a:solidFill>
                  <a:schemeClr val="dk1"/>
                </a:solidFill>
                <a:latin typeface="Times New Roman"/>
                <a:ea typeface="Times New Roman"/>
                <a:cs typeface="Times New Roman"/>
                <a:sym typeface="Times New Roman"/>
              </a:rPr>
              <a:t>Having higher resting blood pressure shows you are little bit more likely to have heart disease.</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vi" sz="1800">
                <a:solidFill>
                  <a:schemeClr val="dk1"/>
                </a:solidFill>
                <a:latin typeface="Times New Roman"/>
                <a:ea typeface="Times New Roman"/>
                <a:cs typeface="Times New Roman"/>
                <a:sym typeface="Times New Roman"/>
              </a:rPr>
              <a:t>Again same for Cholesterol, it's not strong indicator but patients are little bit more likely to have disease with high cholesterol. There's is also one outlier there with no disease, pretty interesting.</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vi" sz="1800">
                <a:solidFill>
                  <a:schemeClr val="dk1"/>
                </a:solidFill>
                <a:latin typeface="Times New Roman"/>
                <a:ea typeface="Times New Roman"/>
                <a:cs typeface="Times New Roman"/>
                <a:sym typeface="Times New Roman"/>
              </a:rPr>
              <a:t>I find max heart rate distribution a bit interesting, expecting the other way around but it might be due to testing conditions and if you have normal results on ECG while exercising instructors might be increasing your exercise density?</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vi" sz="1800">
                <a:solidFill>
                  <a:schemeClr val="dk1"/>
                </a:solidFill>
                <a:latin typeface="Times New Roman"/>
                <a:ea typeface="Times New Roman"/>
                <a:cs typeface="Times New Roman"/>
                <a:sym typeface="Times New Roman"/>
              </a:rPr>
              <a:t>It's pretty clear that heart disease likelihood increases with ST depression levels...</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vi" sz="1800">
                <a:solidFill>
                  <a:schemeClr val="dk1"/>
                </a:solidFill>
                <a:latin typeface="Times New Roman"/>
                <a:ea typeface="Times New Roman"/>
                <a:cs typeface="Times New Roman"/>
                <a:sym typeface="Times New Roman"/>
              </a:rPr>
              <a:t>Lastly older patients are more likely to have heart disease.</a:t>
            </a:r>
            <a:endParaRPr sz="1800">
              <a:solidFill>
                <a:schemeClr val="dk1"/>
              </a:solidFill>
              <a:latin typeface="Times New Roman"/>
              <a:ea typeface="Times New Roman"/>
              <a:cs typeface="Times New Roman"/>
              <a:sym typeface="Times New Roman"/>
            </a:endParaRPr>
          </a:p>
          <a:p>
            <a:pPr indent="0" lvl="0" marL="0" rtl="0" algn="l">
              <a:spcBef>
                <a:spcPts val="15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sz="2400">
                <a:latin typeface="Times New Roman"/>
                <a:ea typeface="Times New Roman"/>
                <a:cs typeface="Times New Roman"/>
                <a:sym typeface="Times New Roman"/>
              </a:rPr>
              <a:t>4. Multivariate Analysis</a:t>
            </a:r>
            <a:endParaRPr b="1" i="1" sz="2400">
              <a:latin typeface="Times New Roman"/>
              <a:ea typeface="Times New Roman"/>
              <a:cs typeface="Times New Roman"/>
              <a:sym typeface="Times New Roman"/>
            </a:endParaRPr>
          </a:p>
        </p:txBody>
      </p:sp>
      <p:pic>
        <p:nvPicPr>
          <p:cNvPr id="190" name="Google Shape;190;p32"/>
          <p:cNvPicPr preferRelativeResize="0"/>
          <p:nvPr/>
        </p:nvPicPr>
        <p:blipFill>
          <a:blip r:embed="rId3">
            <a:alphaModFix/>
          </a:blip>
          <a:stretch>
            <a:fillRect/>
          </a:stretch>
        </p:blipFill>
        <p:spPr>
          <a:xfrm>
            <a:off x="402875" y="572700"/>
            <a:ext cx="6593900" cy="4570801"/>
          </a:xfrm>
          <a:prstGeom prst="rect">
            <a:avLst/>
          </a:prstGeom>
          <a:noFill/>
          <a:ln>
            <a:noFill/>
          </a:ln>
        </p:spPr>
      </p:pic>
      <p:sp>
        <p:nvSpPr>
          <p:cNvPr id="191" name="Google Shape;191;p32"/>
          <p:cNvSpPr txBox="1"/>
          <p:nvPr/>
        </p:nvSpPr>
        <p:spPr>
          <a:xfrm>
            <a:off x="6996775" y="572700"/>
            <a:ext cx="20277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600">
                <a:latin typeface="Times New Roman"/>
                <a:ea typeface="Times New Roman"/>
                <a:cs typeface="Times New Roman"/>
                <a:sym typeface="Times New Roman"/>
              </a:rPr>
              <a:t>We take our variables and compare them against our target condition which is if the observed patient has disease or not.</a:t>
            </a:r>
            <a:endParaRPr b="1" sz="16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90"/>
                                        </p:tgtEl>
                                        <p:attrNameLst>
                                          <p:attrName>style.visibility</p:attrName>
                                        </p:attrNameLst>
                                      </p:cBhvr>
                                      <p:to>
                                        <p:strVal val="visible"/>
                                      </p:to>
                                    </p:set>
                                    <p:anim calcmode="lin" valueType="num">
                                      <p:cBhvr additive="base">
                                        <p:cTn dur="1000"/>
                                        <p:tgtEl>
                                          <p:spTgt spid="19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nvSpPr>
        <p:spPr>
          <a:xfrm>
            <a:off x="264200" y="152400"/>
            <a:ext cx="7338000" cy="8649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Clr>
                <a:schemeClr val="dk1"/>
              </a:buClr>
              <a:buSzPts val="1100"/>
              <a:buFont typeface="Arial"/>
              <a:buNone/>
            </a:pPr>
            <a:r>
              <a:rPr b="1" i="1" lang="vi" sz="1800">
                <a:solidFill>
                  <a:srgbClr val="434343"/>
                </a:solidFill>
              </a:rPr>
              <a:t>Inspecting Age Closer</a:t>
            </a:r>
            <a:endParaRPr b="1" i="1" sz="1800">
              <a:solidFill>
                <a:srgbClr val="434343"/>
              </a:solidFill>
            </a:endParaRPr>
          </a:p>
          <a:p>
            <a:pPr indent="0" lvl="0" marL="0" rtl="0" algn="l">
              <a:spcBef>
                <a:spcPts val="600"/>
              </a:spcBef>
              <a:spcAft>
                <a:spcPts val="0"/>
              </a:spcAft>
              <a:buNone/>
            </a:pPr>
            <a:r>
              <a:t/>
            </a:r>
            <a:endParaRPr/>
          </a:p>
        </p:txBody>
      </p:sp>
      <p:pic>
        <p:nvPicPr>
          <p:cNvPr id="197" name="Google Shape;197;p33"/>
          <p:cNvPicPr preferRelativeResize="0"/>
          <p:nvPr/>
        </p:nvPicPr>
        <p:blipFill>
          <a:blip r:embed="rId3">
            <a:alphaModFix/>
          </a:blip>
          <a:stretch>
            <a:fillRect/>
          </a:stretch>
        </p:blipFill>
        <p:spPr>
          <a:xfrm>
            <a:off x="380700" y="584850"/>
            <a:ext cx="6898100" cy="45586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1000"/>
                                        <p:tgtEl>
                                          <p:spTgt spid="197"/>
                                        </p:tgtEl>
                                        <p:attrNameLst>
                                          <p:attrName>ppt_w</p:attrName>
                                        </p:attrNameLst>
                                      </p:cBhvr>
                                      <p:tavLst>
                                        <p:tav fmla="" tm="0">
                                          <p:val>
                                            <p:strVal val="0"/>
                                          </p:val>
                                        </p:tav>
                                        <p:tav fmla="" tm="100000">
                                          <p:val>
                                            <p:strVal val="#ppt_w"/>
                                          </p:val>
                                        </p:tav>
                                      </p:tavLst>
                                    </p:anim>
                                    <p:anim calcmode="lin" valueType="num">
                                      <p:cBhvr additive="base">
                                        <p:cTn dur="1000"/>
                                        <p:tgtEl>
                                          <p:spTgt spid="19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sz="2400">
                <a:latin typeface="Times New Roman"/>
                <a:ea typeface="Times New Roman"/>
                <a:cs typeface="Times New Roman"/>
                <a:sym typeface="Times New Roman"/>
              </a:rPr>
              <a:t>5. Correlations</a:t>
            </a:r>
            <a:endParaRPr b="1" i="1" sz="2400">
              <a:latin typeface="Times New Roman"/>
              <a:ea typeface="Times New Roman"/>
              <a:cs typeface="Times New Roman"/>
              <a:sym typeface="Times New Roman"/>
            </a:endParaRPr>
          </a:p>
        </p:txBody>
      </p:sp>
      <p:sp>
        <p:nvSpPr>
          <p:cNvPr id="203" name="Google Shape;203;p34"/>
          <p:cNvSpPr txBox="1"/>
          <p:nvPr/>
        </p:nvSpPr>
        <p:spPr>
          <a:xfrm>
            <a:off x="456600" y="505550"/>
            <a:ext cx="8608200" cy="22422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1200"/>
              </a:spcBef>
              <a:spcAft>
                <a:spcPts val="0"/>
              </a:spcAft>
              <a:buNone/>
            </a:pPr>
            <a:r>
              <a:rPr lang="vi" sz="1800">
                <a:solidFill>
                  <a:schemeClr val="dk1"/>
                </a:solidFill>
                <a:latin typeface="Times New Roman"/>
                <a:ea typeface="Times New Roman"/>
                <a:cs typeface="Times New Roman"/>
                <a:sym typeface="Times New Roman"/>
              </a:rPr>
              <a:t>We’re going to use Pearson correlation for to find linear relations between features, heatmap is decent way to show these relations.</a:t>
            </a:r>
            <a:endParaRPr sz="1800">
              <a:solidFill>
                <a:schemeClr val="dk1"/>
              </a:solidFill>
              <a:latin typeface="Times New Roman"/>
              <a:ea typeface="Times New Roman"/>
              <a:cs typeface="Times New Roman"/>
              <a:sym typeface="Times New Roman"/>
            </a:endParaRPr>
          </a:p>
          <a:p>
            <a:pPr indent="0" lvl="0" marL="0" rtl="0" algn="l">
              <a:lnSpc>
                <a:spcPct val="140000"/>
              </a:lnSpc>
              <a:spcBef>
                <a:spcPts val="1200"/>
              </a:spcBef>
              <a:spcAft>
                <a:spcPts val="0"/>
              </a:spcAft>
              <a:buNone/>
            </a:pPr>
            <a:r>
              <a:rPr lang="vi" sz="1800">
                <a:solidFill>
                  <a:schemeClr val="dk1"/>
                </a:solidFill>
                <a:latin typeface="Times New Roman"/>
                <a:ea typeface="Times New Roman"/>
                <a:cs typeface="Times New Roman"/>
                <a:sym typeface="Times New Roman"/>
              </a:rPr>
              <a:t>Here is a </a:t>
            </a:r>
            <a:r>
              <a:rPr lang="vi" sz="1800">
                <a:solidFill>
                  <a:srgbClr val="202124"/>
                </a:solidFill>
                <a:highlight>
                  <a:srgbClr val="F8F9FA"/>
                </a:highlight>
                <a:latin typeface="Times New Roman"/>
                <a:ea typeface="Times New Roman"/>
                <a:cs typeface="Times New Roman"/>
                <a:sym typeface="Times New Roman"/>
              </a:rPr>
              <a:t>calculation formula for Pearson correlation :</a:t>
            </a:r>
            <a:endParaRPr sz="1800">
              <a:solidFill>
                <a:srgbClr val="202124"/>
              </a:solidFill>
              <a:highlight>
                <a:srgbClr val="F8F9FA"/>
              </a:highlight>
              <a:latin typeface="Times New Roman"/>
              <a:ea typeface="Times New Roman"/>
              <a:cs typeface="Times New Roman"/>
              <a:sym typeface="Times New Roman"/>
            </a:endParaRPr>
          </a:p>
          <a:p>
            <a:pPr indent="0" lvl="0" marL="0" rtl="0" algn="l">
              <a:lnSpc>
                <a:spcPct val="140000"/>
              </a:lnSpc>
              <a:spcBef>
                <a:spcPts val="120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spcBef>
                <a:spcPts val="200"/>
              </a:spcBef>
              <a:spcAft>
                <a:spcPts val="0"/>
              </a:spcAft>
              <a:buNone/>
            </a:pPr>
            <a:r>
              <a:t/>
            </a:r>
            <a:endParaRPr/>
          </a:p>
        </p:txBody>
      </p:sp>
      <p:pic>
        <p:nvPicPr>
          <p:cNvPr id="204" name="Google Shape;204;p34"/>
          <p:cNvPicPr preferRelativeResize="0"/>
          <p:nvPr/>
        </p:nvPicPr>
        <p:blipFill>
          <a:blip r:embed="rId3">
            <a:alphaModFix/>
          </a:blip>
          <a:stretch>
            <a:fillRect/>
          </a:stretch>
        </p:blipFill>
        <p:spPr>
          <a:xfrm>
            <a:off x="590550" y="1894200"/>
            <a:ext cx="4297800" cy="28583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nvSpPr>
        <p:spPr>
          <a:xfrm>
            <a:off x="234275" y="4445175"/>
            <a:ext cx="4572000" cy="9081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Clr>
                <a:schemeClr val="dk1"/>
              </a:buClr>
              <a:buSzPts val="1100"/>
              <a:buFont typeface="Arial"/>
              <a:buNone/>
            </a:pPr>
            <a:r>
              <a:rPr b="1" i="1" lang="vi" sz="2000">
                <a:solidFill>
                  <a:schemeClr val="dk1"/>
                </a:solidFill>
                <a:latin typeface="Times New Roman"/>
                <a:ea typeface="Times New Roman"/>
                <a:cs typeface="Times New Roman"/>
                <a:sym typeface="Times New Roman"/>
              </a:rPr>
              <a:t>      ⇒  T</a:t>
            </a:r>
            <a:r>
              <a:rPr b="1" i="1" lang="vi" sz="2000">
                <a:solidFill>
                  <a:schemeClr val="dk1"/>
                </a:solidFill>
                <a:latin typeface="Times New Roman"/>
                <a:ea typeface="Times New Roman"/>
                <a:cs typeface="Times New Roman"/>
                <a:sym typeface="Times New Roman"/>
              </a:rPr>
              <a:t>hal is the most correlated.</a:t>
            </a:r>
            <a:endParaRPr b="1" i="1" sz="2000">
              <a:solidFill>
                <a:schemeClr val="dk1"/>
              </a:solidFill>
              <a:latin typeface="Times New Roman"/>
              <a:ea typeface="Times New Roman"/>
              <a:cs typeface="Times New Roman"/>
              <a:sym typeface="Times New Roman"/>
            </a:endParaRPr>
          </a:p>
          <a:p>
            <a:pPr indent="0" lvl="0" marL="0" rtl="0" algn="l">
              <a:spcBef>
                <a:spcPts val="600"/>
              </a:spcBef>
              <a:spcAft>
                <a:spcPts val="0"/>
              </a:spcAft>
              <a:buNone/>
            </a:pPr>
            <a:r>
              <a:t/>
            </a:r>
            <a:endParaRPr/>
          </a:p>
        </p:txBody>
      </p:sp>
      <p:pic>
        <p:nvPicPr>
          <p:cNvPr id="210" name="Google Shape;210;p35"/>
          <p:cNvPicPr preferRelativeResize="0"/>
          <p:nvPr/>
        </p:nvPicPr>
        <p:blipFill>
          <a:blip r:embed="rId3">
            <a:alphaModFix/>
          </a:blip>
          <a:stretch>
            <a:fillRect/>
          </a:stretch>
        </p:blipFill>
        <p:spPr>
          <a:xfrm>
            <a:off x="5564200" y="303800"/>
            <a:ext cx="3476724" cy="3936850"/>
          </a:xfrm>
          <a:prstGeom prst="rect">
            <a:avLst/>
          </a:prstGeom>
          <a:noFill/>
          <a:ln>
            <a:noFill/>
          </a:ln>
        </p:spPr>
      </p:pic>
      <p:pic>
        <p:nvPicPr>
          <p:cNvPr id="211" name="Google Shape;211;p35"/>
          <p:cNvPicPr preferRelativeResize="0"/>
          <p:nvPr/>
        </p:nvPicPr>
        <p:blipFill>
          <a:blip r:embed="rId4">
            <a:alphaModFix/>
          </a:blip>
          <a:stretch>
            <a:fillRect/>
          </a:stretch>
        </p:blipFill>
        <p:spPr>
          <a:xfrm>
            <a:off x="0" y="304800"/>
            <a:ext cx="5425524" cy="3934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1000"/>
                                        <p:tgtEl>
                                          <p:spTgt spid="2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1000"/>
                                        <p:tgtEl>
                                          <p:spTgt spid="21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8"/>
          <p:cNvPicPr preferRelativeResize="0"/>
          <p:nvPr/>
        </p:nvPicPr>
        <p:blipFill rotWithShape="1">
          <a:blip r:embed="rId3">
            <a:alphaModFix/>
          </a:blip>
          <a:srcRect b="0" l="18371" r="18365" t="0"/>
          <a:stretch/>
        </p:blipFill>
        <p:spPr>
          <a:xfrm>
            <a:off x="3047650" y="0"/>
            <a:ext cx="6096300" cy="5143500"/>
          </a:xfrm>
          <a:prstGeom prst="rect">
            <a:avLst/>
          </a:prstGeom>
          <a:noFill/>
          <a:ln>
            <a:noFill/>
          </a:ln>
        </p:spPr>
      </p:pic>
      <p:sp>
        <p:nvSpPr>
          <p:cNvPr id="98" name="Google Shape;98;p18"/>
          <p:cNvSpPr txBox="1"/>
          <p:nvPr>
            <p:ph type="title"/>
          </p:nvPr>
        </p:nvSpPr>
        <p:spPr>
          <a:xfrm>
            <a:off x="233600" y="829550"/>
            <a:ext cx="2566200" cy="89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vi" sz="2900"/>
              <a:t>Content</a:t>
            </a:r>
            <a:endParaRPr i="1" sz="2900"/>
          </a:p>
        </p:txBody>
      </p:sp>
      <p:sp>
        <p:nvSpPr>
          <p:cNvPr id="99" name="Google Shape;99;p18"/>
          <p:cNvSpPr txBox="1"/>
          <p:nvPr>
            <p:ph idx="1" type="body"/>
          </p:nvPr>
        </p:nvSpPr>
        <p:spPr>
          <a:xfrm>
            <a:off x="233600" y="1798300"/>
            <a:ext cx="2814000" cy="297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AutoNum type="romanUcPeriod"/>
            </a:pPr>
            <a:r>
              <a:rPr b="1" lang="vi" sz="1800">
                <a:latin typeface="Times New Roman"/>
                <a:ea typeface="Times New Roman"/>
                <a:cs typeface="Times New Roman"/>
                <a:sym typeface="Times New Roman"/>
              </a:rPr>
              <a:t>Dataset Introduction</a:t>
            </a:r>
            <a:endParaRPr b="1" sz="1800">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AutoNum type="romanUcPeriod"/>
            </a:pPr>
            <a:r>
              <a:rPr b="1" lang="vi" sz="1800">
                <a:latin typeface="Times New Roman"/>
                <a:ea typeface="Times New Roman"/>
                <a:cs typeface="Times New Roman"/>
                <a:sym typeface="Times New Roman"/>
              </a:rPr>
              <a:t>Modelling</a:t>
            </a:r>
            <a:endParaRPr b="1" sz="1800">
              <a:latin typeface="Times New Roman"/>
              <a:ea typeface="Times New Roman"/>
              <a:cs typeface="Times New Roman"/>
              <a:sym typeface="Times New Roman"/>
            </a:endParaRPr>
          </a:p>
          <a:p>
            <a:pPr indent="-342900" lvl="0" marL="457200" rtl="0" algn="l">
              <a:spcBef>
                <a:spcPts val="1600"/>
              </a:spcBef>
              <a:spcAft>
                <a:spcPts val="1600"/>
              </a:spcAft>
              <a:buSzPts val="1800"/>
              <a:buFont typeface="Times New Roman"/>
              <a:buAutoNum type="romanUcPeriod"/>
            </a:pPr>
            <a:r>
              <a:rPr b="1" lang="vi" sz="1800">
                <a:latin typeface="Times New Roman"/>
                <a:ea typeface="Times New Roman"/>
                <a:cs typeface="Times New Roman"/>
                <a:sym typeface="Times New Roman"/>
              </a:rPr>
              <a:t>Conclusion</a:t>
            </a:r>
            <a:endParaRPr b="1" sz="18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99">
                                            <p:txEl>
                                              <p:pRg end="0" st="0"/>
                                            </p:txEl>
                                          </p:spTgt>
                                        </p:tgtEl>
                                        <p:attrNameLst>
                                          <p:attrName>style.visibility</p:attrName>
                                        </p:attrNameLst>
                                      </p:cBhvr>
                                      <p:to>
                                        <p:strVal val="visible"/>
                                      </p:to>
                                    </p:set>
                                    <p:anim calcmode="lin" valueType="num">
                                      <p:cBhvr additive="base">
                                        <p:cTn dur="500"/>
                                        <p:tgtEl>
                                          <p:spTgt spid="99">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99">
                                            <p:txEl>
                                              <p:pRg end="1" st="1"/>
                                            </p:txEl>
                                          </p:spTgt>
                                        </p:tgtEl>
                                        <p:attrNameLst>
                                          <p:attrName>style.visibility</p:attrName>
                                        </p:attrNameLst>
                                      </p:cBhvr>
                                      <p:to>
                                        <p:strVal val="visible"/>
                                      </p:to>
                                    </p:set>
                                    <p:anim calcmode="lin" valueType="num">
                                      <p:cBhvr additive="base">
                                        <p:cTn dur="500"/>
                                        <p:tgtEl>
                                          <p:spTgt spid="99">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99">
                                            <p:txEl>
                                              <p:pRg end="2" st="2"/>
                                            </p:txEl>
                                          </p:spTgt>
                                        </p:tgtEl>
                                        <p:attrNameLst>
                                          <p:attrName>style.visibility</p:attrName>
                                        </p:attrNameLst>
                                      </p:cBhvr>
                                      <p:to>
                                        <p:strVal val="visible"/>
                                      </p:to>
                                    </p:set>
                                    <p:anim calcmode="lin" valueType="num">
                                      <p:cBhvr additive="base">
                                        <p:cTn dur="500"/>
                                        <p:tgtEl>
                                          <p:spTgt spid="9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215" name="Shape 215"/>
        <p:cNvGrpSpPr/>
        <p:nvPr/>
      </p:nvGrpSpPr>
      <p:grpSpPr>
        <a:xfrm>
          <a:off x="0" y="0"/>
          <a:ext cx="0" cy="0"/>
          <a:chOff x="0" y="0"/>
          <a:chExt cx="0" cy="0"/>
        </a:xfrm>
      </p:grpSpPr>
      <p:pic>
        <p:nvPicPr>
          <p:cNvPr id="216" name="Google Shape;216;p36"/>
          <p:cNvPicPr preferRelativeResize="0"/>
          <p:nvPr/>
        </p:nvPicPr>
        <p:blipFill rotWithShape="1">
          <a:blip r:embed="rId3">
            <a:alphaModFix/>
          </a:blip>
          <a:srcRect b="0" l="12484" r="12491" t="0"/>
          <a:stretch/>
        </p:blipFill>
        <p:spPr>
          <a:xfrm>
            <a:off x="3" y="0"/>
            <a:ext cx="3445527" cy="2571753"/>
          </a:xfrm>
          <a:prstGeom prst="rect">
            <a:avLst/>
          </a:prstGeom>
          <a:noFill/>
          <a:ln>
            <a:noFill/>
          </a:ln>
        </p:spPr>
      </p:pic>
      <p:pic>
        <p:nvPicPr>
          <p:cNvPr id="217" name="Google Shape;217;p36"/>
          <p:cNvPicPr preferRelativeResize="0"/>
          <p:nvPr/>
        </p:nvPicPr>
        <p:blipFill rotWithShape="1">
          <a:blip r:embed="rId4">
            <a:alphaModFix/>
          </a:blip>
          <a:srcRect b="0" l="3626" r="3617" t="0"/>
          <a:stretch/>
        </p:blipFill>
        <p:spPr>
          <a:xfrm>
            <a:off x="0" y="2571750"/>
            <a:ext cx="3445527" cy="2571751"/>
          </a:xfrm>
          <a:prstGeom prst="rect">
            <a:avLst/>
          </a:prstGeom>
          <a:noFill/>
          <a:ln>
            <a:noFill/>
          </a:ln>
        </p:spPr>
      </p:pic>
      <p:sp>
        <p:nvSpPr>
          <p:cNvPr id="218" name="Google Shape;218;p36"/>
          <p:cNvSpPr txBox="1"/>
          <p:nvPr>
            <p:ph type="title"/>
          </p:nvPr>
        </p:nvSpPr>
        <p:spPr>
          <a:xfrm>
            <a:off x="4169025" y="1862700"/>
            <a:ext cx="4179000" cy="141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vi" sz="4000">
                <a:solidFill>
                  <a:srgbClr val="000000"/>
                </a:solidFill>
                <a:latin typeface="Times New Roman"/>
                <a:ea typeface="Times New Roman"/>
                <a:cs typeface="Times New Roman"/>
                <a:sym typeface="Times New Roman"/>
              </a:rPr>
              <a:t>II. Modelling</a:t>
            </a:r>
            <a:endParaRPr b="1" i="1" sz="4000">
              <a:solidFill>
                <a:srgbClr val="000000"/>
              </a:solidFill>
              <a:latin typeface="Times New Roman"/>
              <a:ea typeface="Times New Roman"/>
              <a:cs typeface="Times New Roman"/>
              <a:sym typeface="Times New Roman"/>
            </a:endParaRPr>
          </a:p>
        </p:txBody>
      </p:sp>
    </p:spTree>
  </p:cSld>
  <p:clrMapOvr>
    <a:masterClrMapping/>
  </p:clrMapOvr>
  <mc:AlternateContent>
    <mc:Choice Requires="p14">
      <p:transition spd="slow" p14:dur="1000">
        <p14:prism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rgbClr val="000000"/>
              </a:buClr>
              <a:buSzPts val="2800"/>
              <a:buFont typeface="Times New Roman"/>
              <a:buAutoNum type="arabicPeriod"/>
            </a:pPr>
            <a:r>
              <a:rPr b="1" i="1" lang="vi">
                <a:solidFill>
                  <a:srgbClr val="000000"/>
                </a:solidFill>
                <a:highlight>
                  <a:srgbClr val="FFFFFF"/>
                </a:highlight>
                <a:latin typeface="Times New Roman"/>
                <a:ea typeface="Times New Roman"/>
                <a:cs typeface="Times New Roman"/>
                <a:sym typeface="Times New Roman"/>
              </a:rPr>
              <a:t>Classifiers</a:t>
            </a:r>
            <a:endParaRPr b="1" i="1">
              <a:solidFill>
                <a:srgbClr val="000000"/>
              </a:solidFill>
              <a:highlight>
                <a:srgbClr val="FFFFFF"/>
              </a:highlight>
              <a:latin typeface="Times New Roman"/>
              <a:ea typeface="Times New Roman"/>
              <a:cs typeface="Times New Roman"/>
              <a:sym typeface="Times New Roman"/>
            </a:endParaRPr>
          </a:p>
        </p:txBody>
      </p:sp>
      <p:sp>
        <p:nvSpPr>
          <p:cNvPr id="224" name="Google Shape;224;p37"/>
          <p:cNvSpPr txBox="1"/>
          <p:nvPr>
            <p:ph idx="1" type="body"/>
          </p:nvPr>
        </p:nvSpPr>
        <p:spPr>
          <a:xfrm>
            <a:off x="311700" y="1152475"/>
            <a:ext cx="8520600" cy="252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00000"/>
                </a:solidFill>
                <a:highlight>
                  <a:srgbClr val="FFFFFF"/>
                </a:highlight>
                <a:latin typeface="Times New Roman"/>
                <a:ea typeface="Times New Roman"/>
                <a:cs typeface="Times New Roman"/>
                <a:sym typeface="Times New Roman"/>
              </a:rPr>
              <a:t>This is a Classification problem: Has Heart Disease or Not</a:t>
            </a:r>
            <a:endParaRPr>
              <a:solidFill>
                <a:srgbClr val="000000"/>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lang="vi">
                <a:solidFill>
                  <a:srgbClr val="000000"/>
                </a:solidFill>
                <a:highlight>
                  <a:srgbClr val="FFFFFF"/>
                </a:highlight>
                <a:latin typeface="Times New Roman"/>
                <a:ea typeface="Times New Roman"/>
                <a:cs typeface="Times New Roman"/>
                <a:sym typeface="Times New Roman"/>
              </a:rPr>
              <a:t>There are some algorithms that we can use to tackle this stuff, but on this topic we’ll choose Support Vector Machine (SVM), Naive Bayes, Logistic Regression and Decision Tree.</a:t>
            </a:r>
            <a:endParaRPr>
              <a:solidFill>
                <a:srgbClr val="000000"/>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lang="vi">
                <a:solidFill>
                  <a:srgbClr val="000000"/>
                </a:solidFill>
                <a:highlight>
                  <a:srgbClr val="FFFFFF"/>
                </a:highlight>
                <a:latin typeface="Times New Roman"/>
                <a:ea typeface="Times New Roman"/>
                <a:cs typeface="Times New Roman"/>
                <a:sym typeface="Times New Roman"/>
              </a:rPr>
              <a:t>With these four algorithms, we will apply them to this dataset using scikit-learn library and other tools that could improving their performance. </a:t>
            </a:r>
            <a:endParaRPr>
              <a:solidFill>
                <a:srgbClr val="000000"/>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t/>
            </a:r>
            <a:endParaRPr b="1" sz="2500">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latin typeface="Times New Roman"/>
              <a:ea typeface="Times New Roman"/>
              <a:cs typeface="Times New Roman"/>
              <a:sym typeface="Times New Roman"/>
            </a:endParaRPr>
          </a:p>
        </p:txBody>
      </p:sp>
      <p:sp>
        <p:nvSpPr>
          <p:cNvPr id="225" name="Google Shape;225;p37"/>
          <p:cNvSpPr txBox="1"/>
          <p:nvPr/>
        </p:nvSpPr>
        <p:spPr>
          <a:xfrm>
            <a:off x="430800" y="3810525"/>
            <a:ext cx="84015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Clr>
                <a:schemeClr val="dk1"/>
              </a:buClr>
              <a:buSzPts val="1100"/>
              <a:buFont typeface="Arial"/>
              <a:buNone/>
            </a:pPr>
            <a:r>
              <a:rPr b="1" lang="vi" sz="2500">
                <a:solidFill>
                  <a:schemeClr val="dk1"/>
                </a:solidFill>
                <a:latin typeface="Times New Roman"/>
                <a:ea typeface="Times New Roman"/>
                <a:cs typeface="Times New Roman"/>
                <a:sym typeface="Times New Roman"/>
              </a:rPr>
              <a:t>❓ What could be the best algorithm for this sort of dataset?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a:solidFill>
                  <a:srgbClr val="000000"/>
                </a:solidFill>
                <a:latin typeface="Times New Roman"/>
                <a:ea typeface="Times New Roman"/>
                <a:cs typeface="Times New Roman"/>
                <a:sym typeface="Times New Roman"/>
              </a:rPr>
              <a:t>1.1 </a:t>
            </a:r>
            <a:r>
              <a:rPr b="1" i="1" lang="vi">
                <a:solidFill>
                  <a:srgbClr val="000000"/>
                </a:solidFill>
                <a:latin typeface="Times New Roman"/>
                <a:ea typeface="Times New Roman"/>
                <a:cs typeface="Times New Roman"/>
                <a:sym typeface="Times New Roman"/>
              </a:rPr>
              <a:t>Support Vector Machines</a:t>
            </a:r>
            <a:endParaRPr b="1" i="1">
              <a:solidFill>
                <a:srgbClr val="000000"/>
              </a:solidFill>
              <a:latin typeface="Times New Roman"/>
              <a:ea typeface="Times New Roman"/>
              <a:cs typeface="Times New Roman"/>
              <a:sym typeface="Times New Roman"/>
            </a:endParaRPr>
          </a:p>
        </p:txBody>
      </p:sp>
      <p:sp>
        <p:nvSpPr>
          <p:cNvPr id="231" name="Google Shape;231;p38"/>
          <p:cNvSpPr txBox="1"/>
          <p:nvPr>
            <p:ph idx="1" type="body"/>
          </p:nvPr>
        </p:nvSpPr>
        <p:spPr>
          <a:xfrm>
            <a:off x="311700" y="1017725"/>
            <a:ext cx="8686200" cy="3937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vi">
                <a:solidFill>
                  <a:srgbClr val="000000"/>
                </a:solidFill>
                <a:latin typeface="Times New Roman"/>
                <a:ea typeface="Times New Roman"/>
                <a:cs typeface="Times New Roman"/>
                <a:sym typeface="Times New Roman"/>
              </a:rPr>
              <a:t>Support vector machines (SVMs) </a:t>
            </a:r>
            <a:r>
              <a:rPr lang="vi">
                <a:solidFill>
                  <a:srgbClr val="000000"/>
                </a:solidFill>
                <a:latin typeface="Times New Roman"/>
                <a:ea typeface="Times New Roman"/>
                <a:cs typeface="Times New Roman"/>
                <a:sym typeface="Times New Roman"/>
              </a:rPr>
              <a:t>are a set of supervised learning methods used for classification, regression and outliers detection.</a:t>
            </a:r>
            <a:endParaRPr>
              <a:solidFill>
                <a:srgbClr val="000000"/>
              </a:solidFill>
              <a:latin typeface="Times New Roman"/>
              <a:ea typeface="Times New Roman"/>
              <a:cs typeface="Times New Roman"/>
              <a:sym typeface="Times New Roman"/>
            </a:endParaRPr>
          </a:p>
          <a:p>
            <a:pPr indent="0" lvl="0" marL="0" rtl="0" algn="l">
              <a:lnSpc>
                <a:spcPct val="100000"/>
              </a:lnSpc>
              <a:spcBef>
                <a:spcPts val="1600"/>
              </a:spcBef>
              <a:spcAft>
                <a:spcPts val="0"/>
              </a:spcAft>
              <a:buClr>
                <a:schemeClr val="dk1"/>
              </a:buClr>
              <a:buSzPts val="1100"/>
              <a:buFont typeface="Arial"/>
              <a:buNone/>
            </a:pPr>
            <a:r>
              <a:rPr lang="vi">
                <a:solidFill>
                  <a:srgbClr val="000000"/>
                </a:solidFill>
                <a:latin typeface="Times New Roman"/>
                <a:ea typeface="Times New Roman"/>
                <a:cs typeface="Times New Roman"/>
                <a:sym typeface="Times New Roman"/>
              </a:rPr>
              <a:t>- The advantages of support vector machines are:</a:t>
            </a:r>
            <a:endParaRPr>
              <a:solidFill>
                <a:srgbClr val="000000"/>
              </a:solidFill>
              <a:latin typeface="Times New Roman"/>
              <a:ea typeface="Times New Roman"/>
              <a:cs typeface="Times New Roman"/>
              <a:sym typeface="Times New Roman"/>
            </a:endParaRPr>
          </a:p>
          <a:p>
            <a:pPr indent="0" lvl="0" marL="0" rtl="0" algn="l">
              <a:lnSpc>
                <a:spcPct val="100000"/>
              </a:lnSpc>
              <a:spcBef>
                <a:spcPts val="1600"/>
              </a:spcBef>
              <a:spcAft>
                <a:spcPts val="0"/>
              </a:spcAft>
              <a:buClr>
                <a:schemeClr val="dk1"/>
              </a:buClr>
              <a:buSzPts val="1100"/>
              <a:buFont typeface="Arial"/>
              <a:buNone/>
            </a:pPr>
            <a:r>
              <a:rPr lang="vi">
                <a:solidFill>
                  <a:srgbClr val="000000"/>
                </a:solidFill>
                <a:latin typeface="Times New Roman"/>
                <a:ea typeface="Times New Roman"/>
                <a:cs typeface="Times New Roman"/>
                <a:sym typeface="Times New Roman"/>
              </a:rPr>
              <a:t>    + Effective in high dimensional spaces.</a:t>
            </a:r>
            <a:endParaRPr>
              <a:solidFill>
                <a:srgbClr val="000000"/>
              </a:solidFill>
              <a:latin typeface="Times New Roman"/>
              <a:ea typeface="Times New Roman"/>
              <a:cs typeface="Times New Roman"/>
              <a:sym typeface="Times New Roman"/>
            </a:endParaRPr>
          </a:p>
          <a:p>
            <a:pPr indent="0" lvl="0" marL="0" rtl="0" algn="l">
              <a:lnSpc>
                <a:spcPct val="100000"/>
              </a:lnSpc>
              <a:spcBef>
                <a:spcPts val="1600"/>
              </a:spcBef>
              <a:spcAft>
                <a:spcPts val="0"/>
              </a:spcAft>
              <a:buClr>
                <a:schemeClr val="dk1"/>
              </a:buClr>
              <a:buSzPts val="1100"/>
              <a:buFont typeface="Arial"/>
              <a:buNone/>
            </a:pPr>
            <a:r>
              <a:rPr lang="vi">
                <a:solidFill>
                  <a:srgbClr val="000000"/>
                </a:solidFill>
                <a:latin typeface="Times New Roman"/>
                <a:ea typeface="Times New Roman"/>
                <a:cs typeface="Times New Roman"/>
                <a:sym typeface="Times New Roman"/>
              </a:rPr>
              <a:t>    + Still effective in cases where number of dimensions is greater than the number of samples.</a:t>
            </a:r>
            <a:endParaRPr>
              <a:solidFill>
                <a:srgbClr val="000000"/>
              </a:solidFill>
              <a:latin typeface="Times New Roman"/>
              <a:ea typeface="Times New Roman"/>
              <a:cs typeface="Times New Roman"/>
              <a:sym typeface="Times New Roman"/>
            </a:endParaRPr>
          </a:p>
          <a:p>
            <a:pPr indent="0" lvl="0" marL="0" rtl="0" algn="l">
              <a:lnSpc>
                <a:spcPct val="100000"/>
              </a:lnSpc>
              <a:spcBef>
                <a:spcPts val="1600"/>
              </a:spcBef>
              <a:spcAft>
                <a:spcPts val="0"/>
              </a:spcAft>
              <a:buClr>
                <a:schemeClr val="dk1"/>
              </a:buClr>
              <a:buSzPts val="1100"/>
              <a:buFont typeface="Arial"/>
              <a:buNone/>
            </a:pPr>
            <a:r>
              <a:rPr lang="vi">
                <a:solidFill>
                  <a:srgbClr val="000000"/>
                </a:solidFill>
                <a:latin typeface="Times New Roman"/>
                <a:ea typeface="Times New Roman"/>
                <a:cs typeface="Times New Roman"/>
                <a:sym typeface="Times New Roman"/>
              </a:rPr>
              <a:t>    + Uses a subset of training points in the decision function (called support vectors), so it is also memory efficient.</a:t>
            </a:r>
            <a:endParaRPr>
              <a:solidFill>
                <a:srgbClr val="000000"/>
              </a:solidFill>
              <a:latin typeface="Times New Roman"/>
              <a:ea typeface="Times New Roman"/>
              <a:cs typeface="Times New Roman"/>
              <a:sym typeface="Times New Roman"/>
            </a:endParaRPr>
          </a:p>
          <a:p>
            <a:pPr indent="0" lvl="0" marL="0" rtl="0" algn="l">
              <a:lnSpc>
                <a:spcPct val="100000"/>
              </a:lnSpc>
              <a:spcBef>
                <a:spcPts val="1600"/>
              </a:spcBef>
              <a:spcAft>
                <a:spcPts val="0"/>
              </a:spcAft>
              <a:buClr>
                <a:schemeClr val="dk1"/>
              </a:buClr>
              <a:buSzPts val="1100"/>
              <a:buFont typeface="Arial"/>
              <a:buNone/>
            </a:pPr>
            <a:r>
              <a:rPr lang="vi">
                <a:solidFill>
                  <a:srgbClr val="000000"/>
                </a:solidFill>
                <a:latin typeface="Times New Roman"/>
                <a:ea typeface="Times New Roman"/>
                <a:cs typeface="Times New Roman"/>
                <a:sym typeface="Times New Roman"/>
              </a:rPr>
              <a:t>    + Versatile: different Kernel functions can be specified for the decision function. Common kernels are provided, but it is also possible to specify custom kernels.</a:t>
            </a:r>
            <a:endParaRPr>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a:solidFill>
                  <a:srgbClr val="000000"/>
                </a:solidFill>
                <a:latin typeface="Times New Roman"/>
                <a:ea typeface="Times New Roman"/>
                <a:cs typeface="Times New Roman"/>
                <a:sym typeface="Times New Roman"/>
              </a:rPr>
              <a:t>1.2 </a:t>
            </a:r>
            <a:r>
              <a:rPr b="1" i="1" lang="vi">
                <a:solidFill>
                  <a:srgbClr val="000000"/>
                </a:solidFill>
                <a:latin typeface="Times New Roman"/>
                <a:ea typeface="Times New Roman"/>
                <a:cs typeface="Times New Roman"/>
                <a:sym typeface="Times New Roman"/>
              </a:rPr>
              <a:t>Logistic Regression</a:t>
            </a:r>
            <a:endParaRPr b="1" i="1">
              <a:solidFill>
                <a:srgbClr val="000000"/>
              </a:solidFill>
              <a:latin typeface="Times New Roman"/>
              <a:ea typeface="Times New Roman"/>
              <a:cs typeface="Times New Roman"/>
              <a:sym typeface="Times New Roman"/>
            </a:endParaRPr>
          </a:p>
        </p:txBody>
      </p:sp>
      <p:sp>
        <p:nvSpPr>
          <p:cNvPr id="237" name="Google Shape;237;p39"/>
          <p:cNvSpPr txBox="1"/>
          <p:nvPr>
            <p:ph idx="1" type="body"/>
          </p:nvPr>
        </p:nvSpPr>
        <p:spPr>
          <a:xfrm>
            <a:off x="311700" y="1017725"/>
            <a:ext cx="8520600" cy="35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a:solidFill>
                  <a:srgbClr val="000000"/>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Logistic regression</a:t>
            </a:r>
            <a:r>
              <a:rPr lang="vi">
                <a:solidFill>
                  <a:srgbClr val="333333"/>
                </a:solidFill>
                <a:highlight>
                  <a:srgbClr val="FFFFFF"/>
                </a:highlight>
                <a:latin typeface="Times New Roman"/>
                <a:ea typeface="Times New Roman"/>
                <a:cs typeface="Times New Roman"/>
                <a:sym typeface="Times New Roman"/>
              </a:rPr>
              <a:t> is the appropriate regression analysis to conduct when the dependent variable is dichotomous (binary).  Like all regression analyses, the logistic regression is a predictive analysis. </a:t>
            </a:r>
            <a:endParaRPr>
              <a:solidFill>
                <a:srgbClr val="333333"/>
              </a:solidFill>
              <a:highlight>
                <a:srgbClr val="FFFFFF"/>
              </a:highlight>
              <a:latin typeface="Times New Roman"/>
              <a:ea typeface="Times New Roman"/>
              <a:cs typeface="Times New Roman"/>
              <a:sym typeface="Times New Roman"/>
            </a:endParaRPr>
          </a:p>
          <a:p>
            <a:pPr indent="0" lvl="0" marL="0" rtl="0" algn="l">
              <a:spcBef>
                <a:spcPts val="1600"/>
              </a:spcBef>
              <a:spcAft>
                <a:spcPts val="1600"/>
              </a:spcAft>
              <a:buNone/>
            </a:pPr>
            <a:r>
              <a:rPr lang="vi">
                <a:solidFill>
                  <a:srgbClr val="333333"/>
                </a:solidFill>
                <a:highlight>
                  <a:srgbClr val="FFFFFF"/>
                </a:highlight>
                <a:latin typeface="Times New Roman"/>
                <a:ea typeface="Times New Roman"/>
                <a:cs typeface="Times New Roman"/>
                <a:sym typeface="Times New Roman"/>
              </a:rPr>
              <a:t>Logistic regression is used to describe data and to explain the relationship between one dependent binary variable and one or more nominal, ordinal, interval or ratio-level independent variables.</a:t>
            </a:r>
            <a:endParaRPr>
              <a:latin typeface="Times New Roman"/>
              <a:ea typeface="Times New Roman"/>
              <a:cs typeface="Times New Roman"/>
              <a:sym typeface="Times New Roman"/>
            </a:endParaRPr>
          </a:p>
        </p:txBody>
      </p:sp>
      <p:pic>
        <p:nvPicPr>
          <p:cNvPr id="238" name="Google Shape;238;p39"/>
          <p:cNvPicPr preferRelativeResize="0"/>
          <p:nvPr/>
        </p:nvPicPr>
        <p:blipFill>
          <a:blip r:embed="rId4">
            <a:alphaModFix/>
          </a:blip>
          <a:stretch>
            <a:fillRect/>
          </a:stretch>
        </p:blipFill>
        <p:spPr>
          <a:xfrm>
            <a:off x="2826650" y="3006450"/>
            <a:ext cx="3765725" cy="2137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a:solidFill>
                  <a:srgbClr val="000000"/>
                </a:solidFill>
                <a:latin typeface="Times New Roman"/>
                <a:ea typeface="Times New Roman"/>
                <a:cs typeface="Times New Roman"/>
                <a:sym typeface="Times New Roman"/>
              </a:rPr>
              <a:t>1.3 </a:t>
            </a:r>
            <a:r>
              <a:rPr b="1" i="1" lang="vi">
                <a:solidFill>
                  <a:srgbClr val="000000"/>
                </a:solidFill>
                <a:latin typeface="Times New Roman"/>
                <a:ea typeface="Times New Roman"/>
                <a:cs typeface="Times New Roman"/>
                <a:sym typeface="Times New Roman"/>
              </a:rPr>
              <a:t>Naive Bayers</a:t>
            </a:r>
            <a:endParaRPr b="1" i="1">
              <a:solidFill>
                <a:srgbClr val="000000"/>
              </a:solidFill>
              <a:latin typeface="Times New Roman"/>
              <a:ea typeface="Times New Roman"/>
              <a:cs typeface="Times New Roman"/>
              <a:sym typeface="Times New Roman"/>
            </a:endParaRPr>
          </a:p>
        </p:txBody>
      </p:sp>
      <p:sp>
        <p:nvSpPr>
          <p:cNvPr id="244" name="Google Shape;244;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a:solidFill>
                  <a:srgbClr val="000000"/>
                </a:solidFill>
                <a:highlight>
                  <a:srgbClr val="FCFCFC"/>
                </a:highlight>
                <a:latin typeface="Times New Roman"/>
                <a:ea typeface="Times New Roman"/>
                <a:cs typeface="Times New Roman"/>
                <a:sym typeface="Times New Roman"/>
              </a:rPr>
              <a:t>Naive Bayes</a:t>
            </a:r>
            <a:r>
              <a:rPr lang="vi">
                <a:solidFill>
                  <a:srgbClr val="333333"/>
                </a:solidFill>
                <a:highlight>
                  <a:srgbClr val="FCFCFC"/>
                </a:highlight>
                <a:latin typeface="Times New Roman"/>
                <a:ea typeface="Times New Roman"/>
                <a:cs typeface="Times New Roman"/>
                <a:sym typeface="Times New Roman"/>
              </a:rPr>
              <a:t> is a simple learning algorithm that utilizes Bayes rule together with a strong assumption that the attributes are conditionally independent, given the class. </a:t>
            </a:r>
            <a:endParaRPr>
              <a:solidFill>
                <a:srgbClr val="333333"/>
              </a:solidFill>
              <a:highlight>
                <a:srgbClr val="FCFCFC"/>
              </a:highlight>
              <a:latin typeface="Times New Roman"/>
              <a:ea typeface="Times New Roman"/>
              <a:cs typeface="Times New Roman"/>
              <a:sym typeface="Times New Roman"/>
            </a:endParaRPr>
          </a:p>
          <a:p>
            <a:pPr indent="0" lvl="0" marL="0" rtl="0" algn="l">
              <a:spcBef>
                <a:spcPts val="1600"/>
              </a:spcBef>
              <a:spcAft>
                <a:spcPts val="1600"/>
              </a:spcAft>
              <a:buNone/>
            </a:pPr>
            <a:r>
              <a:rPr lang="vi">
                <a:solidFill>
                  <a:srgbClr val="333333"/>
                </a:solidFill>
                <a:highlight>
                  <a:srgbClr val="FCFCFC"/>
                </a:highlight>
                <a:latin typeface="Times New Roman"/>
                <a:ea typeface="Times New Roman"/>
                <a:cs typeface="Times New Roman"/>
                <a:sym typeface="Times New Roman"/>
              </a:rPr>
              <a:t>While this independence assumption is often violated in practice, naive Bayes nonetheless often delivers competitive classification accuracy. Coupled with its computational efficiency and many other desirable features, this leads to naïve Bayes being widely applied in practice.</a:t>
            </a:r>
            <a:endParaRPr sz="2300">
              <a:latin typeface="Times New Roman"/>
              <a:ea typeface="Times New Roman"/>
              <a:cs typeface="Times New Roman"/>
              <a:sym typeface="Times New Roman"/>
            </a:endParaRPr>
          </a:p>
        </p:txBody>
      </p:sp>
      <p:pic>
        <p:nvPicPr>
          <p:cNvPr id="245" name="Google Shape;245;p40"/>
          <p:cNvPicPr preferRelativeResize="0"/>
          <p:nvPr/>
        </p:nvPicPr>
        <p:blipFill>
          <a:blip r:embed="rId3">
            <a:alphaModFix/>
          </a:blip>
          <a:stretch>
            <a:fillRect/>
          </a:stretch>
        </p:blipFill>
        <p:spPr>
          <a:xfrm>
            <a:off x="1843075" y="3386750"/>
            <a:ext cx="5457850" cy="1756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1"/>
          <p:cNvSpPr txBox="1"/>
          <p:nvPr>
            <p:ph type="title"/>
          </p:nvPr>
        </p:nvSpPr>
        <p:spPr>
          <a:xfrm>
            <a:off x="311700" y="3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a:solidFill>
                  <a:srgbClr val="000000"/>
                </a:solidFill>
                <a:latin typeface="Times New Roman"/>
                <a:ea typeface="Times New Roman"/>
                <a:cs typeface="Times New Roman"/>
                <a:sym typeface="Times New Roman"/>
              </a:rPr>
              <a:t>1.4 </a:t>
            </a:r>
            <a:r>
              <a:rPr b="1" i="1" lang="vi">
                <a:solidFill>
                  <a:srgbClr val="000000"/>
                </a:solidFill>
                <a:latin typeface="Times New Roman"/>
                <a:ea typeface="Times New Roman"/>
                <a:cs typeface="Times New Roman"/>
                <a:sym typeface="Times New Roman"/>
              </a:rPr>
              <a:t>Decision Tree</a:t>
            </a:r>
            <a:endParaRPr b="1" i="1">
              <a:solidFill>
                <a:srgbClr val="000000"/>
              </a:solidFill>
              <a:latin typeface="Times New Roman"/>
              <a:ea typeface="Times New Roman"/>
              <a:cs typeface="Times New Roman"/>
              <a:sym typeface="Times New Roman"/>
            </a:endParaRPr>
          </a:p>
        </p:txBody>
      </p:sp>
      <p:sp>
        <p:nvSpPr>
          <p:cNvPr id="251" name="Google Shape;251;p41"/>
          <p:cNvSpPr txBox="1"/>
          <p:nvPr>
            <p:ph idx="1" type="body"/>
          </p:nvPr>
        </p:nvSpPr>
        <p:spPr>
          <a:xfrm>
            <a:off x="311700" y="925175"/>
            <a:ext cx="8520600" cy="36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a:solidFill>
                  <a:srgbClr val="111111"/>
                </a:solidFill>
                <a:highlight>
                  <a:srgbClr val="FFFFFF"/>
                </a:highlight>
                <a:latin typeface="Times New Roman"/>
                <a:ea typeface="Times New Roman"/>
                <a:cs typeface="Times New Roman"/>
                <a:sym typeface="Times New Roman"/>
              </a:rPr>
              <a:t>Decision Trees (DTs)</a:t>
            </a:r>
            <a:r>
              <a:rPr lang="vi">
                <a:solidFill>
                  <a:srgbClr val="111111"/>
                </a:solidFill>
                <a:highlight>
                  <a:srgbClr val="FFFFFF"/>
                </a:highlight>
                <a:latin typeface="Times New Roman"/>
                <a:ea typeface="Times New Roman"/>
                <a:cs typeface="Times New Roman"/>
                <a:sym typeface="Times New Roman"/>
              </a:rPr>
              <a:t> are a non-parametric supervised learning method used for classification and regression. </a:t>
            </a:r>
            <a:endParaRPr>
              <a:solidFill>
                <a:srgbClr val="111111"/>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lang="vi">
                <a:solidFill>
                  <a:srgbClr val="111111"/>
                </a:solidFill>
                <a:highlight>
                  <a:srgbClr val="FFFFFF"/>
                </a:highlight>
                <a:latin typeface="Times New Roman"/>
                <a:ea typeface="Times New Roman"/>
                <a:cs typeface="Times New Roman"/>
                <a:sym typeface="Times New Roman"/>
              </a:rPr>
              <a:t>The goal is to create a model that predicts the value of a target variable by learning simple decision rules inferred from the data features. </a:t>
            </a:r>
            <a:endParaRPr>
              <a:solidFill>
                <a:srgbClr val="111111"/>
              </a:solidFill>
              <a:highlight>
                <a:srgbClr val="FFFFFF"/>
              </a:highlight>
              <a:latin typeface="Times New Roman"/>
              <a:ea typeface="Times New Roman"/>
              <a:cs typeface="Times New Roman"/>
              <a:sym typeface="Times New Roman"/>
            </a:endParaRPr>
          </a:p>
          <a:p>
            <a:pPr indent="0" lvl="0" marL="0" rtl="0" algn="l">
              <a:spcBef>
                <a:spcPts val="1600"/>
              </a:spcBef>
              <a:spcAft>
                <a:spcPts val="1600"/>
              </a:spcAft>
              <a:buNone/>
            </a:pPr>
            <a:r>
              <a:rPr lang="vi">
                <a:solidFill>
                  <a:srgbClr val="111111"/>
                </a:solidFill>
                <a:highlight>
                  <a:srgbClr val="FFFFFF"/>
                </a:highlight>
                <a:latin typeface="Times New Roman"/>
                <a:ea typeface="Times New Roman"/>
                <a:cs typeface="Times New Roman"/>
                <a:sym typeface="Times New Roman"/>
              </a:rPr>
              <a:t>Decision trees learn from data to approximate a sine curve with a set of if-then-else decision rules. The deeper the tree, the more complex the decision rules and the fitter the model.</a:t>
            </a:r>
            <a:endParaRPr sz="2300">
              <a:latin typeface="Times New Roman"/>
              <a:ea typeface="Times New Roman"/>
              <a:cs typeface="Times New Roman"/>
              <a:sym typeface="Times New Roman"/>
            </a:endParaRPr>
          </a:p>
        </p:txBody>
      </p:sp>
      <p:pic>
        <p:nvPicPr>
          <p:cNvPr id="252" name="Google Shape;252;p41"/>
          <p:cNvPicPr preferRelativeResize="0"/>
          <p:nvPr/>
        </p:nvPicPr>
        <p:blipFill>
          <a:blip r:embed="rId3">
            <a:alphaModFix/>
          </a:blip>
          <a:stretch>
            <a:fillRect/>
          </a:stretch>
        </p:blipFill>
        <p:spPr>
          <a:xfrm>
            <a:off x="2075900" y="3398150"/>
            <a:ext cx="5130300" cy="1745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a:solidFill>
                  <a:srgbClr val="434343"/>
                </a:solidFill>
                <a:latin typeface="Times New Roman"/>
                <a:ea typeface="Times New Roman"/>
                <a:cs typeface="Times New Roman"/>
                <a:sym typeface="Times New Roman"/>
              </a:rPr>
              <a:t>2. Import libraries, preprocessing data and training.</a:t>
            </a:r>
            <a:endParaRPr b="1" i="1">
              <a:solidFill>
                <a:srgbClr val="000000"/>
              </a:solidFill>
              <a:latin typeface="Times New Roman"/>
              <a:ea typeface="Times New Roman"/>
              <a:cs typeface="Times New Roman"/>
              <a:sym typeface="Times New Roman"/>
            </a:endParaRPr>
          </a:p>
        </p:txBody>
      </p:sp>
      <p:pic>
        <p:nvPicPr>
          <p:cNvPr id="258" name="Google Shape;258;p42"/>
          <p:cNvPicPr preferRelativeResize="0"/>
          <p:nvPr/>
        </p:nvPicPr>
        <p:blipFill>
          <a:blip r:embed="rId3">
            <a:alphaModFix/>
          </a:blip>
          <a:stretch>
            <a:fillRect/>
          </a:stretch>
        </p:blipFill>
        <p:spPr>
          <a:xfrm>
            <a:off x="152400" y="950575"/>
            <a:ext cx="8839199" cy="2096987"/>
          </a:xfrm>
          <a:prstGeom prst="rect">
            <a:avLst/>
          </a:prstGeom>
          <a:noFill/>
          <a:ln>
            <a:noFill/>
          </a:ln>
        </p:spPr>
      </p:pic>
      <p:pic>
        <p:nvPicPr>
          <p:cNvPr id="259" name="Google Shape;259;p42"/>
          <p:cNvPicPr preferRelativeResize="0"/>
          <p:nvPr/>
        </p:nvPicPr>
        <p:blipFill>
          <a:blip r:embed="rId4">
            <a:alphaModFix/>
          </a:blip>
          <a:stretch>
            <a:fillRect/>
          </a:stretch>
        </p:blipFill>
        <p:spPr>
          <a:xfrm>
            <a:off x="5379575" y="3226837"/>
            <a:ext cx="3452727" cy="1791137"/>
          </a:xfrm>
          <a:prstGeom prst="rect">
            <a:avLst/>
          </a:prstGeom>
          <a:noFill/>
          <a:ln>
            <a:noFill/>
          </a:ln>
        </p:spPr>
      </p:pic>
      <p:sp>
        <p:nvSpPr>
          <p:cNvPr id="260" name="Google Shape;260;p42"/>
          <p:cNvSpPr txBox="1"/>
          <p:nvPr/>
        </p:nvSpPr>
        <p:spPr>
          <a:xfrm>
            <a:off x="311700" y="3226825"/>
            <a:ext cx="484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latin typeface="Times New Roman"/>
                <a:ea typeface="Times New Roman"/>
                <a:cs typeface="Times New Roman"/>
                <a:sym typeface="Times New Roman"/>
              </a:rPr>
              <a:t>Use o</a:t>
            </a:r>
            <a:r>
              <a:rPr b="1" lang="vi" sz="1800">
                <a:latin typeface="Times New Roman"/>
                <a:ea typeface="Times New Roman"/>
                <a:cs typeface="Times New Roman"/>
                <a:sym typeface="Times New Roman"/>
              </a:rPr>
              <a:t>ne hot encoding for categorical data:</a:t>
            </a:r>
            <a:endParaRPr b="1" sz="1800">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a:solidFill>
                  <a:srgbClr val="434343"/>
                </a:solidFill>
                <a:latin typeface="Times New Roman"/>
                <a:ea typeface="Times New Roman"/>
                <a:cs typeface="Times New Roman"/>
                <a:sym typeface="Times New Roman"/>
              </a:rPr>
              <a:t>3. </a:t>
            </a:r>
            <a:r>
              <a:rPr b="1" i="1" lang="vi">
                <a:solidFill>
                  <a:srgbClr val="434343"/>
                </a:solidFill>
                <a:latin typeface="Times New Roman"/>
                <a:ea typeface="Times New Roman"/>
                <a:cs typeface="Times New Roman"/>
                <a:sym typeface="Times New Roman"/>
              </a:rPr>
              <a:t>Baseline Results</a:t>
            </a:r>
            <a:endParaRPr b="1" i="1">
              <a:solidFill>
                <a:srgbClr val="434343"/>
              </a:solidFill>
              <a:latin typeface="Times New Roman"/>
              <a:ea typeface="Times New Roman"/>
              <a:cs typeface="Times New Roman"/>
              <a:sym typeface="Times New Roman"/>
            </a:endParaRPr>
          </a:p>
        </p:txBody>
      </p:sp>
      <p:sp>
        <p:nvSpPr>
          <p:cNvPr id="266" name="Google Shape;266;p43"/>
          <p:cNvSpPr txBox="1"/>
          <p:nvPr>
            <p:ph idx="1" type="body"/>
          </p:nvPr>
        </p:nvSpPr>
        <p:spPr>
          <a:xfrm>
            <a:off x="2429700" y="2343149"/>
            <a:ext cx="3999900" cy="426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vi" sz="1600">
                <a:solidFill>
                  <a:srgbClr val="000000"/>
                </a:solidFill>
                <a:latin typeface="Times New Roman"/>
                <a:ea typeface="Times New Roman"/>
                <a:cs typeface="Times New Roman"/>
                <a:sym typeface="Times New Roman"/>
              </a:rPr>
              <a:t>Sort by F1 score</a:t>
            </a:r>
            <a:endParaRPr sz="1600">
              <a:solidFill>
                <a:srgbClr val="000000"/>
              </a:solidFill>
              <a:latin typeface="Times New Roman"/>
              <a:ea typeface="Times New Roman"/>
              <a:cs typeface="Times New Roman"/>
              <a:sym typeface="Times New Roman"/>
            </a:endParaRPr>
          </a:p>
        </p:txBody>
      </p:sp>
      <p:sp>
        <p:nvSpPr>
          <p:cNvPr id="267" name="Google Shape;267;p43"/>
          <p:cNvSpPr txBox="1"/>
          <p:nvPr>
            <p:ph idx="2" type="body"/>
          </p:nvPr>
        </p:nvSpPr>
        <p:spPr>
          <a:xfrm>
            <a:off x="763500" y="3194600"/>
            <a:ext cx="8228100" cy="1484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Times New Roman"/>
              <a:buChar char="-"/>
            </a:pPr>
            <a:r>
              <a:rPr b="1" lang="vi" sz="1800">
                <a:solidFill>
                  <a:schemeClr val="dk1"/>
                </a:solidFill>
                <a:highlight>
                  <a:srgbClr val="FFFFFF"/>
                </a:highlight>
                <a:latin typeface="Times New Roman"/>
                <a:ea typeface="Times New Roman"/>
                <a:cs typeface="Times New Roman"/>
                <a:sym typeface="Times New Roman"/>
              </a:rPr>
              <a:t>SVC has the lowest score -&gt; Can we improve it?</a:t>
            </a:r>
            <a:endParaRPr b="1" sz="1800">
              <a:solidFill>
                <a:schemeClr val="dk1"/>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b="1" lang="vi" sz="1800">
                <a:solidFill>
                  <a:schemeClr val="dk1"/>
                </a:solidFill>
                <a:highlight>
                  <a:srgbClr val="FFFFFF"/>
                </a:highlight>
                <a:latin typeface="Times New Roman"/>
                <a:ea typeface="Times New Roman"/>
                <a:cs typeface="Times New Roman"/>
                <a:sym typeface="Times New Roman"/>
              </a:rPr>
              <a:t>Decision Tree Classifier is overfitting -&gt; Can we get rid of it?</a:t>
            </a:r>
            <a:endParaRPr b="1" sz="1800">
              <a:solidFill>
                <a:schemeClr val="dk1"/>
              </a:solidFill>
              <a:highlight>
                <a:srgbClr val="FFFFFF"/>
              </a:highlight>
              <a:latin typeface="Times New Roman"/>
              <a:ea typeface="Times New Roman"/>
              <a:cs typeface="Times New Roman"/>
              <a:sym typeface="Times New Roman"/>
            </a:endParaRPr>
          </a:p>
          <a:p>
            <a:pPr indent="0" lvl="0" marL="0" rtl="0" algn="l">
              <a:spcBef>
                <a:spcPts val="1600"/>
              </a:spcBef>
              <a:spcAft>
                <a:spcPts val="1600"/>
              </a:spcAft>
              <a:buNone/>
            </a:pPr>
            <a:r>
              <a:t/>
            </a:r>
            <a:endParaRPr sz="1800">
              <a:solidFill>
                <a:schemeClr val="dk1"/>
              </a:solidFill>
              <a:highlight>
                <a:srgbClr val="D2E3FC"/>
              </a:highlight>
              <a:latin typeface="Roboto"/>
              <a:ea typeface="Roboto"/>
              <a:cs typeface="Roboto"/>
              <a:sym typeface="Roboto"/>
            </a:endParaRPr>
          </a:p>
        </p:txBody>
      </p:sp>
      <p:sp>
        <p:nvSpPr>
          <p:cNvPr id="268" name="Google Shape;268;p43"/>
          <p:cNvSpPr/>
          <p:nvPr/>
        </p:nvSpPr>
        <p:spPr>
          <a:xfrm>
            <a:off x="432250" y="3307550"/>
            <a:ext cx="381600" cy="24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43"/>
          <p:cNvPicPr preferRelativeResize="0"/>
          <p:nvPr/>
        </p:nvPicPr>
        <p:blipFill>
          <a:blip r:embed="rId3">
            <a:alphaModFix/>
          </a:blip>
          <a:stretch>
            <a:fillRect/>
          </a:stretch>
        </p:blipFill>
        <p:spPr>
          <a:xfrm>
            <a:off x="152400" y="1170125"/>
            <a:ext cx="8839199" cy="1293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311700" y="302675"/>
            <a:ext cx="8520600" cy="96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1800">
                <a:latin typeface="Times New Roman"/>
                <a:ea typeface="Times New Roman"/>
                <a:cs typeface="Times New Roman"/>
                <a:sym typeface="Times New Roman"/>
              </a:rPr>
              <a:t>Since our decision tree based model overfitting, we wanted to look which features are most affected these decisions. We sampled the tree based model which you can see as a diagram below:</a:t>
            </a:r>
            <a:endParaRPr sz="1800">
              <a:latin typeface="Times New Roman"/>
              <a:ea typeface="Times New Roman"/>
              <a:cs typeface="Times New Roman"/>
              <a:sym typeface="Times New Roman"/>
            </a:endParaRPr>
          </a:p>
        </p:txBody>
      </p:sp>
      <p:pic>
        <p:nvPicPr>
          <p:cNvPr id="275" name="Google Shape;275;p44"/>
          <p:cNvPicPr preferRelativeResize="0"/>
          <p:nvPr/>
        </p:nvPicPr>
        <p:blipFill>
          <a:blip r:embed="rId3">
            <a:alphaModFix/>
          </a:blip>
          <a:stretch>
            <a:fillRect/>
          </a:stretch>
        </p:blipFill>
        <p:spPr>
          <a:xfrm>
            <a:off x="391350" y="1193150"/>
            <a:ext cx="7030850" cy="3576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75"/>
                                        </p:tgtEl>
                                        <p:attrNameLst>
                                          <p:attrName>style.visibility</p:attrName>
                                        </p:attrNameLst>
                                      </p:cBhvr>
                                      <p:to>
                                        <p:strVal val="visible"/>
                                      </p:to>
                                    </p:set>
                                    <p:anim calcmode="lin" valueType="num">
                                      <p:cBhvr additive="base">
                                        <p:cTn dur="1000"/>
                                        <p:tgtEl>
                                          <p:spTgt spid="275"/>
                                        </p:tgtEl>
                                        <p:attrNameLst>
                                          <p:attrName>ppt_w</p:attrName>
                                        </p:attrNameLst>
                                      </p:cBhvr>
                                      <p:tavLst>
                                        <p:tav fmla="" tm="0">
                                          <p:val>
                                            <p:strVal val="0"/>
                                          </p:val>
                                        </p:tav>
                                        <p:tav fmla="" tm="100000">
                                          <p:val>
                                            <p:strVal val="#ppt_w"/>
                                          </p:val>
                                        </p:tav>
                                      </p:tavLst>
                                    </p:anim>
                                    <p:anim calcmode="lin" valueType="num">
                                      <p:cBhvr additive="base">
                                        <p:cTn dur="1000"/>
                                        <p:tgtEl>
                                          <p:spTgt spid="27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a:solidFill>
                  <a:srgbClr val="434343"/>
                </a:solidFill>
                <a:latin typeface="Times New Roman"/>
                <a:ea typeface="Times New Roman"/>
                <a:cs typeface="Times New Roman"/>
                <a:sym typeface="Times New Roman"/>
              </a:rPr>
              <a:t>4. Model tuning</a:t>
            </a:r>
            <a:endParaRPr b="1" i="1">
              <a:solidFill>
                <a:srgbClr val="434343"/>
              </a:solidFill>
              <a:latin typeface="Times New Roman"/>
              <a:ea typeface="Times New Roman"/>
              <a:cs typeface="Times New Roman"/>
              <a:sym typeface="Times New Roman"/>
            </a:endParaRPr>
          </a:p>
        </p:txBody>
      </p:sp>
      <p:sp>
        <p:nvSpPr>
          <p:cNvPr id="281" name="Google Shape;281;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a:solidFill>
                  <a:srgbClr val="000000"/>
                </a:solidFill>
                <a:latin typeface="Times New Roman"/>
                <a:ea typeface="Times New Roman"/>
                <a:cs typeface="Times New Roman"/>
                <a:sym typeface="Times New Roman"/>
              </a:rPr>
              <a:t>4.1 Preprocess the data set before tuning: </a:t>
            </a:r>
            <a:r>
              <a:rPr lang="vi">
                <a:solidFill>
                  <a:schemeClr val="dk1"/>
                </a:solidFill>
                <a:latin typeface="Times New Roman"/>
                <a:ea typeface="Times New Roman"/>
                <a:cs typeface="Times New Roman"/>
                <a:sym typeface="Times New Roman"/>
              </a:rPr>
              <a:t>Before going to tune our models, we decided to preprocess the dataset like get rid of outliers, discretization,...</a:t>
            </a:r>
            <a:endParaRPr>
              <a:solidFill>
                <a:schemeClr val="dk1"/>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solidFill>
                <a:srgbClr val="000000"/>
              </a:solidFill>
              <a:latin typeface="Times New Roman"/>
              <a:ea typeface="Times New Roman"/>
              <a:cs typeface="Times New Roman"/>
              <a:sym typeface="Times New Roman"/>
            </a:endParaRPr>
          </a:p>
        </p:txBody>
      </p:sp>
      <p:pic>
        <p:nvPicPr>
          <p:cNvPr id="282" name="Google Shape;282;p45"/>
          <p:cNvPicPr preferRelativeResize="0"/>
          <p:nvPr/>
        </p:nvPicPr>
        <p:blipFill>
          <a:blip r:embed="rId3">
            <a:alphaModFix/>
          </a:blip>
          <a:stretch>
            <a:fillRect/>
          </a:stretch>
        </p:blipFill>
        <p:spPr>
          <a:xfrm>
            <a:off x="311700" y="2309847"/>
            <a:ext cx="4133449" cy="2739625"/>
          </a:xfrm>
          <a:prstGeom prst="rect">
            <a:avLst/>
          </a:prstGeom>
          <a:noFill/>
          <a:ln>
            <a:noFill/>
          </a:ln>
        </p:spPr>
      </p:pic>
      <p:pic>
        <p:nvPicPr>
          <p:cNvPr id="283" name="Google Shape;283;p45"/>
          <p:cNvPicPr preferRelativeResize="0"/>
          <p:nvPr/>
        </p:nvPicPr>
        <p:blipFill>
          <a:blip r:embed="rId4">
            <a:alphaModFix/>
          </a:blip>
          <a:stretch>
            <a:fillRect/>
          </a:stretch>
        </p:blipFill>
        <p:spPr>
          <a:xfrm>
            <a:off x="4712350" y="2309855"/>
            <a:ext cx="4119951" cy="28805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9"/>
          <p:cNvPicPr preferRelativeResize="0"/>
          <p:nvPr/>
        </p:nvPicPr>
        <p:blipFill rotWithShape="1">
          <a:blip r:embed="rId3">
            <a:alphaModFix/>
          </a:blip>
          <a:srcRect b="0" l="25036" r="25031" t="0"/>
          <a:stretch/>
        </p:blipFill>
        <p:spPr>
          <a:xfrm>
            <a:off x="0" y="0"/>
            <a:ext cx="4280448" cy="5143500"/>
          </a:xfrm>
          <a:prstGeom prst="rect">
            <a:avLst/>
          </a:prstGeom>
          <a:noFill/>
          <a:ln>
            <a:noFill/>
          </a:ln>
        </p:spPr>
      </p:pic>
      <p:sp>
        <p:nvSpPr>
          <p:cNvPr id="105" name="Google Shape;105;p19"/>
          <p:cNvSpPr txBox="1"/>
          <p:nvPr>
            <p:ph type="title"/>
          </p:nvPr>
        </p:nvSpPr>
        <p:spPr>
          <a:xfrm>
            <a:off x="4771875" y="545025"/>
            <a:ext cx="4185600" cy="1415700"/>
          </a:xfrm>
          <a:prstGeom prst="rect">
            <a:avLst/>
          </a:prstGeom>
        </p:spPr>
        <p:txBody>
          <a:bodyPr anchorCtr="0" anchor="b" bIns="91425" lIns="91425" spcFirstLastPara="1" rIns="91425" wrap="square" tIns="91425">
            <a:noAutofit/>
          </a:bodyPr>
          <a:lstStyle/>
          <a:p>
            <a:pPr indent="-412750" lvl="0" marL="457200" rtl="0" algn="l">
              <a:spcBef>
                <a:spcPts val="0"/>
              </a:spcBef>
              <a:spcAft>
                <a:spcPts val="0"/>
              </a:spcAft>
              <a:buClr>
                <a:srgbClr val="000000"/>
              </a:buClr>
              <a:buSzPts val="2900"/>
              <a:buFont typeface="Times New Roman"/>
              <a:buAutoNum type="romanUcPeriod"/>
            </a:pPr>
            <a:r>
              <a:rPr b="1" lang="vi" sz="2900">
                <a:solidFill>
                  <a:srgbClr val="000000"/>
                </a:solidFill>
                <a:latin typeface="Times New Roman"/>
                <a:ea typeface="Times New Roman"/>
                <a:cs typeface="Times New Roman"/>
                <a:sym typeface="Times New Roman"/>
              </a:rPr>
              <a:t>Dataset Introduction</a:t>
            </a:r>
            <a:endParaRPr b="1" sz="2900">
              <a:solidFill>
                <a:srgbClr val="000000"/>
              </a:solidFill>
              <a:latin typeface="Times New Roman"/>
              <a:ea typeface="Times New Roman"/>
              <a:cs typeface="Times New Roman"/>
              <a:sym typeface="Times New Roman"/>
            </a:endParaRPr>
          </a:p>
        </p:txBody>
      </p:sp>
      <p:sp>
        <p:nvSpPr>
          <p:cNvPr id="106" name="Google Shape;106;p19"/>
          <p:cNvSpPr txBox="1"/>
          <p:nvPr>
            <p:ph idx="1" type="body"/>
          </p:nvPr>
        </p:nvSpPr>
        <p:spPr>
          <a:xfrm>
            <a:off x="4771875" y="2354900"/>
            <a:ext cx="3890100" cy="22737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vi" sz="2400">
                <a:latin typeface="Times New Roman"/>
                <a:ea typeface="Times New Roman"/>
                <a:cs typeface="Times New Roman"/>
                <a:sym typeface="Times New Roman"/>
              </a:rPr>
              <a:t>Data: </a:t>
            </a:r>
            <a:r>
              <a:rPr lang="vi" sz="2400">
                <a:latin typeface="Times New Roman"/>
                <a:ea typeface="Times New Roman"/>
                <a:cs typeface="Times New Roman"/>
                <a:sym typeface="Times New Roman"/>
              </a:rPr>
              <a:t>Heart Disease Cleveland UCI [1]</a:t>
            </a:r>
            <a:endParaRPr sz="2400">
              <a:latin typeface="Times New Roman"/>
              <a:ea typeface="Times New Roman"/>
              <a:cs typeface="Times New Roman"/>
              <a:sym typeface="Times New Roman"/>
            </a:endParaRPr>
          </a:p>
          <a:p>
            <a:pPr indent="0" lvl="0" marL="0" rtl="0" algn="l">
              <a:lnSpc>
                <a:spcPct val="125000"/>
              </a:lnSpc>
              <a:spcBef>
                <a:spcPts val="600"/>
              </a:spcBef>
              <a:spcAft>
                <a:spcPts val="0"/>
              </a:spcAft>
              <a:buNone/>
            </a:pPr>
            <a:r>
              <a:rPr lang="vi" sz="2400">
                <a:latin typeface="Times New Roman"/>
                <a:ea typeface="Times New Roman"/>
                <a:cs typeface="Times New Roman"/>
                <a:sym typeface="Times New Roman"/>
              </a:rPr>
              <a:t>From: Kaggle</a:t>
            </a:r>
            <a:endParaRPr sz="2400">
              <a:latin typeface="Times New Roman"/>
              <a:ea typeface="Times New Roman"/>
              <a:cs typeface="Times New Roman"/>
              <a:sym typeface="Times New Roman"/>
            </a:endParaRPr>
          </a:p>
          <a:p>
            <a:pPr indent="0" lvl="0" marL="0" rtl="0" algn="l">
              <a:lnSpc>
                <a:spcPct val="125000"/>
              </a:lnSpc>
              <a:spcBef>
                <a:spcPts val="600"/>
              </a:spcBef>
              <a:spcAft>
                <a:spcPts val="600"/>
              </a:spcAft>
              <a:buNone/>
            </a:pPr>
            <a:r>
              <a:t/>
            </a:r>
            <a:endParaRPr sz="2400">
              <a:latin typeface="Times New Roman"/>
              <a:ea typeface="Times New Roman"/>
              <a:cs typeface="Times New Roman"/>
              <a:sym typeface="Times New Roman"/>
            </a:endParaRPr>
          </a:p>
        </p:txBody>
      </p:sp>
    </p:spTree>
  </p:cSld>
  <p:clrMapOvr>
    <a:masterClrMapping/>
  </p:clrMapOvr>
  <mc:AlternateContent>
    <mc:Choice Requires="p14">
      <p:transition spd="slow" p14:dur="10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06">
                                            <p:txEl>
                                              <p:pRg end="0" st="0"/>
                                            </p:txEl>
                                          </p:spTgt>
                                        </p:tgtEl>
                                        <p:attrNameLst>
                                          <p:attrName>style.visibility</p:attrName>
                                        </p:attrNameLst>
                                      </p:cBhvr>
                                      <p:to>
                                        <p:strVal val="visible"/>
                                      </p:to>
                                    </p:set>
                                    <p:anim calcmode="lin" valueType="num">
                                      <p:cBhvr additive="base">
                                        <p:cTn dur="500"/>
                                        <p:tgtEl>
                                          <p:spTgt spid="106">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106">
                                            <p:txEl>
                                              <p:pRg end="1" st="1"/>
                                            </p:txEl>
                                          </p:spTgt>
                                        </p:tgtEl>
                                        <p:attrNameLst>
                                          <p:attrName>style.visibility</p:attrName>
                                        </p:attrNameLst>
                                      </p:cBhvr>
                                      <p:to>
                                        <p:strVal val="visible"/>
                                      </p:to>
                                    </p:set>
                                    <p:anim calcmode="lin" valueType="num">
                                      <p:cBhvr additive="base">
                                        <p:cTn dur="500"/>
                                        <p:tgtEl>
                                          <p:spTgt spid="106">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06">
                                            <p:txEl>
                                              <p:pRg end="2" st="2"/>
                                            </p:txEl>
                                          </p:spTgt>
                                        </p:tgtEl>
                                        <p:attrNameLst>
                                          <p:attrName>style.visibility</p:attrName>
                                        </p:attrNameLst>
                                      </p:cBhvr>
                                      <p:to>
                                        <p:strVal val="visible"/>
                                      </p:to>
                                    </p:set>
                                    <p:anim calcmode="lin" valueType="num">
                                      <p:cBhvr additive="base">
                                        <p:cTn dur="500"/>
                                        <p:tgtEl>
                                          <p:spTgt spid="10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6"/>
          <p:cNvSpPr txBox="1"/>
          <p:nvPr>
            <p:ph type="title"/>
          </p:nvPr>
        </p:nvSpPr>
        <p:spPr>
          <a:xfrm>
            <a:off x="311700" y="351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a:solidFill>
                  <a:srgbClr val="000000"/>
                </a:solidFill>
                <a:latin typeface="Times New Roman"/>
                <a:ea typeface="Times New Roman"/>
                <a:cs typeface="Times New Roman"/>
                <a:sym typeface="Times New Roman"/>
              </a:rPr>
              <a:t>4</a:t>
            </a:r>
            <a:r>
              <a:rPr b="1" i="1" lang="vi">
                <a:solidFill>
                  <a:srgbClr val="000000"/>
                </a:solidFill>
                <a:latin typeface="Times New Roman"/>
                <a:ea typeface="Times New Roman"/>
                <a:cs typeface="Times New Roman"/>
                <a:sym typeface="Times New Roman"/>
              </a:rPr>
              <a:t>.1.1 </a:t>
            </a:r>
            <a:r>
              <a:rPr b="1" i="1" lang="vi">
                <a:solidFill>
                  <a:srgbClr val="000000"/>
                </a:solidFill>
                <a:latin typeface="Times New Roman"/>
                <a:ea typeface="Times New Roman"/>
                <a:cs typeface="Times New Roman"/>
                <a:sym typeface="Times New Roman"/>
              </a:rPr>
              <a:t>Isolation Forest</a:t>
            </a:r>
            <a:endParaRPr b="1" i="1">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89" name="Google Shape;289;p46"/>
          <p:cNvSpPr txBox="1"/>
          <p:nvPr>
            <p:ph idx="1" type="body"/>
          </p:nvPr>
        </p:nvSpPr>
        <p:spPr>
          <a:xfrm>
            <a:off x="311700" y="1092150"/>
            <a:ext cx="8520600" cy="1420200"/>
          </a:xfrm>
          <a:prstGeom prst="rect">
            <a:avLst/>
          </a:prstGeom>
        </p:spPr>
        <p:txBody>
          <a:bodyPr anchorCtr="0" anchor="t" bIns="91425" lIns="91425" spcFirstLastPara="1" rIns="91425" wrap="square" tIns="91425">
            <a:noAutofit/>
          </a:bodyPr>
          <a:lstStyle/>
          <a:p>
            <a:pPr indent="0" lvl="0" marL="152400" marR="152400" rtl="0" algn="l">
              <a:lnSpc>
                <a:spcPct val="170000"/>
              </a:lnSpc>
              <a:spcBef>
                <a:spcPts val="0"/>
              </a:spcBef>
              <a:spcAft>
                <a:spcPts val="0"/>
              </a:spcAft>
              <a:buNone/>
            </a:pPr>
            <a:r>
              <a:rPr lang="vi">
                <a:solidFill>
                  <a:schemeClr val="dk1"/>
                </a:solidFill>
                <a:latin typeface="Times New Roman"/>
                <a:ea typeface="Times New Roman"/>
                <a:cs typeface="Times New Roman"/>
                <a:sym typeface="Times New Roman"/>
              </a:rPr>
              <a:t>The Isolation Forest ‘isolates’ observations by randomly selecting a feature and then randomly selecting a split value between the maximum and minimum values of the selected feature.</a:t>
            </a:r>
            <a:endParaRPr>
              <a:solidFill>
                <a:schemeClr val="dk1"/>
              </a:solidFill>
              <a:latin typeface="Times New Roman"/>
              <a:ea typeface="Times New Roman"/>
              <a:cs typeface="Times New Roman"/>
              <a:sym typeface="Times New Roman"/>
            </a:endParaRPr>
          </a:p>
          <a:p>
            <a:pPr indent="0" lvl="0" marL="152400" marR="152400" rtl="0" algn="l">
              <a:lnSpc>
                <a:spcPct val="170000"/>
              </a:lnSpc>
              <a:spcBef>
                <a:spcPts val="1200"/>
              </a:spcBef>
              <a:spcAft>
                <a:spcPts val="0"/>
              </a:spcAft>
              <a:buClr>
                <a:schemeClr val="dk1"/>
              </a:buClr>
              <a:buSzPts val="1100"/>
              <a:buFont typeface="Arial"/>
              <a:buNone/>
            </a:pPr>
            <a:r>
              <a:t/>
            </a:r>
            <a:endParaRPr b="1">
              <a:solidFill>
                <a:schemeClr val="dk1"/>
              </a:solidFill>
              <a:latin typeface="Times New Roman"/>
              <a:ea typeface="Times New Roman"/>
              <a:cs typeface="Times New Roman"/>
              <a:sym typeface="Times New Roman"/>
            </a:endParaRPr>
          </a:p>
          <a:p>
            <a:pPr indent="0" lvl="0" marL="0" rtl="0" algn="l">
              <a:spcBef>
                <a:spcPts val="1200"/>
              </a:spcBef>
              <a:spcAft>
                <a:spcPts val="1600"/>
              </a:spcAft>
              <a:buNone/>
            </a:pPr>
            <a:r>
              <a:t/>
            </a:r>
            <a:endParaRPr/>
          </a:p>
        </p:txBody>
      </p:sp>
      <p:pic>
        <p:nvPicPr>
          <p:cNvPr id="290" name="Google Shape;290;p46"/>
          <p:cNvPicPr preferRelativeResize="0"/>
          <p:nvPr/>
        </p:nvPicPr>
        <p:blipFill>
          <a:blip r:embed="rId3">
            <a:alphaModFix/>
          </a:blip>
          <a:stretch>
            <a:fillRect/>
          </a:stretch>
        </p:blipFill>
        <p:spPr>
          <a:xfrm>
            <a:off x="152400" y="3306825"/>
            <a:ext cx="8839198" cy="1297021"/>
          </a:xfrm>
          <a:prstGeom prst="rect">
            <a:avLst/>
          </a:prstGeom>
          <a:noFill/>
          <a:ln>
            <a:noFill/>
          </a:ln>
        </p:spPr>
      </p:pic>
      <p:sp>
        <p:nvSpPr>
          <p:cNvPr id="291" name="Google Shape;291;p46"/>
          <p:cNvSpPr txBox="1"/>
          <p:nvPr/>
        </p:nvSpPr>
        <p:spPr>
          <a:xfrm>
            <a:off x="311700" y="2779025"/>
            <a:ext cx="7341000" cy="461700"/>
          </a:xfrm>
          <a:prstGeom prst="rect">
            <a:avLst/>
          </a:prstGeom>
          <a:noFill/>
          <a:ln>
            <a:noFill/>
          </a:ln>
        </p:spPr>
        <p:txBody>
          <a:bodyPr anchorCtr="0" anchor="t" bIns="91425" lIns="91425" spcFirstLastPara="1" rIns="91425" wrap="square" tIns="91425">
            <a:spAutoFit/>
          </a:bodyPr>
          <a:lstStyle/>
          <a:p>
            <a:pPr indent="0" lvl="0" marL="152400" marR="152400" rtl="0" algn="l">
              <a:lnSpc>
                <a:spcPct val="170000"/>
              </a:lnSpc>
              <a:spcBef>
                <a:spcPts val="0"/>
              </a:spcBef>
              <a:spcAft>
                <a:spcPts val="1200"/>
              </a:spcAft>
              <a:buClr>
                <a:schemeClr val="dk1"/>
              </a:buClr>
              <a:buSzPts val="1100"/>
              <a:buFont typeface="Arial"/>
              <a:buNone/>
            </a:pPr>
            <a:r>
              <a:rPr b="1" lang="vi" sz="1800">
                <a:solidFill>
                  <a:schemeClr val="dk1"/>
                </a:solidFill>
                <a:latin typeface="Times New Roman"/>
                <a:ea typeface="Times New Roman"/>
                <a:cs typeface="Times New Roman"/>
                <a:sym typeface="Times New Roman"/>
              </a:rPr>
              <a:t>Below is our result, it’s not get very well then...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vi">
                <a:solidFill>
                  <a:srgbClr val="000000"/>
                </a:solidFill>
                <a:latin typeface="Times New Roman"/>
                <a:ea typeface="Times New Roman"/>
                <a:cs typeface="Times New Roman"/>
                <a:sym typeface="Times New Roman"/>
              </a:rPr>
              <a:t>4</a:t>
            </a:r>
            <a:r>
              <a:rPr b="1" i="1" lang="vi">
                <a:solidFill>
                  <a:srgbClr val="000000"/>
                </a:solidFill>
                <a:latin typeface="Times New Roman"/>
                <a:ea typeface="Times New Roman"/>
                <a:cs typeface="Times New Roman"/>
                <a:sym typeface="Times New Roman"/>
              </a:rPr>
              <a:t>.1.2 Elliptic Envelope</a:t>
            </a:r>
            <a:endParaRPr b="1" i="1">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97" name="Google Shape;297;p47"/>
          <p:cNvSpPr txBox="1"/>
          <p:nvPr>
            <p:ph idx="1" type="body"/>
          </p:nvPr>
        </p:nvSpPr>
        <p:spPr>
          <a:xfrm>
            <a:off x="311700" y="1017725"/>
            <a:ext cx="8520600" cy="155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vi">
                <a:solidFill>
                  <a:srgbClr val="000000"/>
                </a:solidFill>
                <a:latin typeface="Times New Roman"/>
                <a:ea typeface="Times New Roman"/>
                <a:cs typeface="Times New Roman"/>
                <a:sym typeface="Times New Roman"/>
              </a:rPr>
              <a:t>Let’s use another tools. We assumed our distribution close to gaussian while inspecting the data so elliptic envelope worth to take a look.</a:t>
            </a:r>
            <a:endParaRPr>
              <a:solidFill>
                <a:srgbClr val="000000"/>
              </a:solidFill>
              <a:latin typeface="Times New Roman"/>
              <a:ea typeface="Times New Roman"/>
              <a:cs typeface="Times New Roman"/>
              <a:sym typeface="Times New Roman"/>
            </a:endParaRPr>
          </a:p>
          <a:p>
            <a:pPr indent="0" lvl="0" marL="457200" rtl="0" algn="l">
              <a:lnSpc>
                <a:spcPct val="100000"/>
              </a:lnSpc>
              <a:spcBef>
                <a:spcPts val="1600"/>
              </a:spcBef>
              <a:spcAft>
                <a:spcPts val="0"/>
              </a:spcAft>
              <a:buClr>
                <a:schemeClr val="dk1"/>
              </a:buClr>
              <a:buSzPts val="1100"/>
              <a:buFont typeface="Arial"/>
              <a:buNone/>
            </a:pPr>
            <a:r>
              <a:rPr lang="vi" sz="1400">
                <a:solidFill>
                  <a:srgbClr val="000000"/>
                </a:solidFill>
                <a:latin typeface="Times New Roman"/>
                <a:ea typeface="Times New Roman"/>
                <a:cs typeface="Times New Roman"/>
                <a:sym typeface="Times New Roman"/>
              </a:rPr>
              <a:t>The Minimum Covariance Determinant (MCD) method is a highly robust estimator of multivariate location and scatter, for which a fast algorithm is available. […] It also serves as a convenient and efficient tool for outlier detection.</a:t>
            </a:r>
            <a:endParaRPr sz="1400">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b="1">
              <a:solidFill>
                <a:srgbClr val="000000"/>
              </a:solidFill>
              <a:latin typeface="Times New Roman"/>
              <a:ea typeface="Times New Roman"/>
              <a:cs typeface="Times New Roman"/>
              <a:sym typeface="Times New Roman"/>
            </a:endParaRPr>
          </a:p>
        </p:txBody>
      </p:sp>
      <p:pic>
        <p:nvPicPr>
          <p:cNvPr id="298" name="Google Shape;298;p47"/>
          <p:cNvPicPr preferRelativeResize="0"/>
          <p:nvPr/>
        </p:nvPicPr>
        <p:blipFill>
          <a:blip r:embed="rId3">
            <a:alphaModFix/>
          </a:blip>
          <a:stretch>
            <a:fillRect/>
          </a:stretch>
        </p:blipFill>
        <p:spPr>
          <a:xfrm>
            <a:off x="152400" y="3465425"/>
            <a:ext cx="8839199" cy="1267434"/>
          </a:xfrm>
          <a:prstGeom prst="rect">
            <a:avLst/>
          </a:prstGeom>
          <a:noFill/>
          <a:ln>
            <a:noFill/>
          </a:ln>
        </p:spPr>
      </p:pic>
      <p:sp>
        <p:nvSpPr>
          <p:cNvPr id="299" name="Google Shape;299;p47"/>
          <p:cNvSpPr txBox="1"/>
          <p:nvPr/>
        </p:nvSpPr>
        <p:spPr>
          <a:xfrm>
            <a:off x="311700" y="2737025"/>
            <a:ext cx="86133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Clr>
                <a:schemeClr val="dk1"/>
              </a:buClr>
              <a:buSzPts val="1100"/>
              <a:buFont typeface="Arial"/>
              <a:buNone/>
            </a:pPr>
            <a:r>
              <a:rPr b="1" lang="vi" sz="1800">
                <a:solidFill>
                  <a:schemeClr val="dk1"/>
                </a:solidFill>
                <a:latin typeface="Times New Roman"/>
                <a:ea typeface="Times New Roman"/>
                <a:cs typeface="Times New Roman"/>
                <a:sym typeface="Times New Roman"/>
              </a:rPr>
              <a:t>Below is our result, </a:t>
            </a:r>
            <a:r>
              <a:rPr b="1" lang="vi" sz="1800">
                <a:solidFill>
                  <a:schemeClr val="dk1"/>
                </a:solidFill>
                <a:highlight>
                  <a:schemeClr val="lt1"/>
                </a:highlight>
                <a:latin typeface="Times New Roman"/>
                <a:ea typeface="Times New Roman"/>
                <a:cs typeface="Times New Roman"/>
                <a:sym typeface="Times New Roman"/>
              </a:rPr>
              <a:t>this one did a little bit better than Isolation Forest so let's stick with it for this case...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a:solidFill>
                  <a:srgbClr val="000000"/>
                </a:solidFill>
                <a:latin typeface="Times New Roman"/>
                <a:ea typeface="Times New Roman"/>
                <a:cs typeface="Times New Roman"/>
                <a:sym typeface="Times New Roman"/>
              </a:rPr>
              <a:t>4.1.3</a:t>
            </a:r>
            <a:r>
              <a:rPr b="1" i="1" lang="vi">
                <a:solidFill>
                  <a:srgbClr val="000000"/>
                </a:solidFill>
                <a:latin typeface="Times New Roman"/>
                <a:ea typeface="Times New Roman"/>
                <a:cs typeface="Times New Roman"/>
                <a:sym typeface="Times New Roman"/>
              </a:rPr>
              <a:t> </a:t>
            </a:r>
            <a:r>
              <a:rPr b="1" i="1" lang="vi">
                <a:solidFill>
                  <a:srgbClr val="000000"/>
                </a:solidFill>
                <a:latin typeface="Times New Roman"/>
                <a:ea typeface="Times New Roman"/>
                <a:cs typeface="Times New Roman"/>
                <a:sym typeface="Times New Roman"/>
              </a:rPr>
              <a:t>Discretization</a:t>
            </a:r>
            <a:endParaRPr b="1" i="1">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05" name="Google Shape;305;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a:solidFill>
                  <a:srgbClr val="000000"/>
                </a:solidFill>
                <a:latin typeface="Times New Roman"/>
                <a:ea typeface="Times New Roman"/>
                <a:cs typeface="Times New Roman"/>
                <a:sym typeface="Times New Roman"/>
              </a:rPr>
              <a:t>Discretization </a:t>
            </a:r>
            <a:r>
              <a:rPr lang="vi">
                <a:solidFill>
                  <a:srgbClr val="000000"/>
                </a:solidFill>
                <a:latin typeface="Times New Roman"/>
                <a:ea typeface="Times New Roman"/>
                <a:cs typeface="Times New Roman"/>
                <a:sym typeface="Times New Roman"/>
              </a:rPr>
              <a:t>(otherwise known as quantization or binning) provides a way to partition continuous features into discrete values. Certain datasets with continuous features may benefit from discretization, because discretization can transform the dataset of continuous attributes to one with only nominal attributes.</a:t>
            </a:r>
            <a:endParaRPr>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306" name="Google Shape;306;p48"/>
          <p:cNvPicPr preferRelativeResize="0"/>
          <p:nvPr/>
        </p:nvPicPr>
        <p:blipFill>
          <a:blip r:embed="rId3">
            <a:alphaModFix/>
          </a:blip>
          <a:stretch>
            <a:fillRect/>
          </a:stretch>
        </p:blipFill>
        <p:spPr>
          <a:xfrm>
            <a:off x="2446150" y="2723800"/>
            <a:ext cx="3874147" cy="2419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9"/>
          <p:cNvSpPr txBox="1"/>
          <p:nvPr>
            <p:ph type="title"/>
          </p:nvPr>
        </p:nvSpPr>
        <p:spPr>
          <a:xfrm>
            <a:off x="311700" y="445025"/>
            <a:ext cx="8520600" cy="232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sz="2400">
                <a:solidFill>
                  <a:srgbClr val="000000"/>
                </a:solidFill>
                <a:latin typeface="Times New Roman"/>
                <a:ea typeface="Times New Roman"/>
                <a:cs typeface="Times New Roman"/>
                <a:sym typeface="Times New Roman"/>
              </a:rPr>
              <a:t>K-Bbins Discretization: </a:t>
            </a:r>
            <a:r>
              <a:rPr lang="vi" sz="2000">
                <a:latin typeface="Times New Roman"/>
                <a:ea typeface="Times New Roman"/>
                <a:cs typeface="Times New Roman"/>
                <a:sym typeface="Times New Roman"/>
              </a:rPr>
              <a:t>This method discretizes features into 'k' bins. Sklearn module takes several strategy parameters but we going to use 'kmeans' strategy which defines bins based on a k-means clustering procedure performed on each feature independently</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a:p>
            <a:pPr indent="0" lvl="0" marL="0" rtl="0" algn="l">
              <a:spcBef>
                <a:spcPts val="0"/>
              </a:spcBef>
              <a:spcAft>
                <a:spcPts val="0"/>
              </a:spcAft>
              <a:buNone/>
            </a:pPr>
            <a:r>
              <a:rPr b="1" lang="vi" sz="2000">
                <a:latin typeface="Times New Roman"/>
                <a:ea typeface="Times New Roman"/>
                <a:cs typeface="Times New Roman"/>
                <a:sym typeface="Times New Roman"/>
              </a:rPr>
              <a:t>Below is our result, seems like binning improved models a little bit. Especially, it gives SVC a huge boost</a:t>
            </a:r>
            <a:endParaRPr b="1" sz="2000">
              <a:latin typeface="Times New Roman"/>
              <a:ea typeface="Times New Roman"/>
              <a:cs typeface="Times New Roman"/>
              <a:sym typeface="Times New Roman"/>
            </a:endParaRPr>
          </a:p>
          <a:p>
            <a:pPr indent="0" lvl="0" marL="0" rtl="0" algn="l">
              <a:spcBef>
                <a:spcPts val="0"/>
              </a:spcBef>
              <a:spcAft>
                <a:spcPts val="0"/>
              </a:spcAft>
              <a:buNone/>
            </a:pPr>
            <a:r>
              <a:t/>
            </a:r>
            <a:endParaRPr b="1" i="1" sz="2400">
              <a:solidFill>
                <a:srgbClr val="000000"/>
              </a:solidFill>
              <a:latin typeface="Times New Roman"/>
              <a:ea typeface="Times New Roman"/>
              <a:cs typeface="Times New Roman"/>
              <a:sym typeface="Times New Roman"/>
            </a:endParaRPr>
          </a:p>
        </p:txBody>
      </p:sp>
      <p:sp>
        <p:nvSpPr>
          <p:cNvPr id="312" name="Google Shape;312;p49"/>
          <p:cNvSpPr/>
          <p:nvPr/>
        </p:nvSpPr>
        <p:spPr>
          <a:xfrm>
            <a:off x="716400" y="4254225"/>
            <a:ext cx="462000" cy="31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9"/>
          <p:cNvSpPr txBox="1"/>
          <p:nvPr>
            <p:ph idx="1" type="body"/>
          </p:nvPr>
        </p:nvSpPr>
        <p:spPr>
          <a:xfrm>
            <a:off x="1382975" y="4161325"/>
            <a:ext cx="7395600" cy="9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a:solidFill>
                  <a:schemeClr val="dk1"/>
                </a:solidFill>
                <a:highlight>
                  <a:srgbClr val="D2E3FC"/>
                </a:highlight>
                <a:latin typeface="Roboto"/>
                <a:ea typeface="Roboto"/>
                <a:cs typeface="Roboto"/>
                <a:sym typeface="Roboto"/>
              </a:rPr>
              <a:t>S</a:t>
            </a:r>
            <a:r>
              <a:rPr b="1" lang="vi">
                <a:solidFill>
                  <a:schemeClr val="dk1"/>
                </a:solidFill>
                <a:highlight>
                  <a:srgbClr val="D2E3FC"/>
                </a:highlight>
                <a:latin typeface="Roboto"/>
                <a:ea typeface="Roboto"/>
                <a:cs typeface="Roboto"/>
                <a:sym typeface="Roboto"/>
              </a:rPr>
              <a:t>VC's score seems better now</a:t>
            </a:r>
            <a:endParaRPr b="1">
              <a:solidFill>
                <a:schemeClr val="dk1"/>
              </a:solidFill>
              <a:highlight>
                <a:srgbClr val="D2E3FC"/>
              </a:highlight>
              <a:latin typeface="Roboto"/>
              <a:ea typeface="Roboto"/>
              <a:cs typeface="Roboto"/>
              <a:sym typeface="Roboto"/>
            </a:endParaRPr>
          </a:p>
          <a:p>
            <a:pPr indent="0" lvl="0" marL="0" rtl="0" algn="l">
              <a:spcBef>
                <a:spcPts val="1600"/>
              </a:spcBef>
              <a:spcAft>
                <a:spcPts val="1600"/>
              </a:spcAft>
              <a:buNone/>
            </a:pPr>
            <a:r>
              <a:rPr b="1" lang="vi">
                <a:solidFill>
                  <a:schemeClr val="dk1"/>
                </a:solidFill>
                <a:highlight>
                  <a:srgbClr val="D2E3FC"/>
                </a:highlight>
                <a:latin typeface="Roboto"/>
                <a:ea typeface="Roboto"/>
                <a:cs typeface="Roboto"/>
                <a:sym typeface="Roboto"/>
              </a:rPr>
              <a:t>Decision Tree Classifier still overfitting</a:t>
            </a:r>
            <a:endParaRPr b="1">
              <a:solidFill>
                <a:schemeClr val="dk1"/>
              </a:solidFill>
              <a:highlight>
                <a:srgbClr val="D2E3FC"/>
              </a:highlight>
              <a:latin typeface="Roboto"/>
              <a:ea typeface="Roboto"/>
              <a:cs typeface="Roboto"/>
              <a:sym typeface="Roboto"/>
            </a:endParaRPr>
          </a:p>
        </p:txBody>
      </p:sp>
      <p:pic>
        <p:nvPicPr>
          <p:cNvPr id="314" name="Google Shape;314;p49"/>
          <p:cNvPicPr preferRelativeResize="0"/>
          <p:nvPr/>
        </p:nvPicPr>
        <p:blipFill>
          <a:blip r:embed="rId3">
            <a:alphaModFix/>
          </a:blip>
          <a:stretch>
            <a:fillRect/>
          </a:stretch>
        </p:blipFill>
        <p:spPr>
          <a:xfrm>
            <a:off x="152400" y="2859325"/>
            <a:ext cx="8839201" cy="13019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0"/>
          <p:cNvSpPr txBox="1"/>
          <p:nvPr>
            <p:ph type="title"/>
          </p:nvPr>
        </p:nvSpPr>
        <p:spPr>
          <a:xfrm>
            <a:off x="311700" y="283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a:solidFill>
                  <a:srgbClr val="000000"/>
                </a:solidFill>
                <a:latin typeface="Times New Roman"/>
                <a:ea typeface="Times New Roman"/>
                <a:cs typeface="Times New Roman"/>
                <a:sym typeface="Times New Roman"/>
              </a:rPr>
              <a:t>4.2 Plot the models learning process: Learning Curve</a:t>
            </a:r>
            <a:endParaRPr b="1" i="1">
              <a:solidFill>
                <a:srgbClr val="000000"/>
              </a:solidFill>
              <a:latin typeface="Times New Roman"/>
              <a:ea typeface="Times New Roman"/>
              <a:cs typeface="Times New Roman"/>
              <a:sym typeface="Times New Roman"/>
            </a:endParaRPr>
          </a:p>
        </p:txBody>
      </p:sp>
      <p:sp>
        <p:nvSpPr>
          <p:cNvPr id="320" name="Google Shape;320;p50"/>
          <p:cNvSpPr txBox="1"/>
          <p:nvPr>
            <p:ph idx="1" type="body"/>
          </p:nvPr>
        </p:nvSpPr>
        <p:spPr>
          <a:xfrm>
            <a:off x="311700" y="856575"/>
            <a:ext cx="8520600" cy="1453200"/>
          </a:xfrm>
          <a:prstGeom prst="rect">
            <a:avLst/>
          </a:prstGeom>
        </p:spPr>
        <p:txBody>
          <a:bodyPr anchorCtr="0" anchor="t" bIns="91425" lIns="91425" spcFirstLastPara="1" rIns="91425" wrap="square" tIns="91425">
            <a:noAutofit/>
          </a:bodyPr>
          <a:lstStyle/>
          <a:p>
            <a:pPr indent="0" lvl="0" marL="0" rtl="0" algn="l">
              <a:lnSpc>
                <a:spcPct val="142850"/>
              </a:lnSpc>
              <a:spcBef>
                <a:spcPts val="1400"/>
              </a:spcBef>
              <a:spcAft>
                <a:spcPts val="0"/>
              </a:spcAft>
              <a:buClr>
                <a:schemeClr val="dk1"/>
              </a:buClr>
              <a:buSzPts val="1100"/>
              <a:buFont typeface="Arial"/>
              <a:buNone/>
            </a:pPr>
            <a:r>
              <a:rPr b="1" lang="vi">
                <a:solidFill>
                  <a:schemeClr val="dk1"/>
                </a:solidFill>
                <a:latin typeface="Times New Roman"/>
                <a:ea typeface="Times New Roman"/>
                <a:cs typeface="Times New Roman"/>
                <a:sym typeface="Times New Roman"/>
              </a:rPr>
              <a:t>Learning Curve</a:t>
            </a:r>
            <a:r>
              <a:rPr lang="vi">
                <a:solidFill>
                  <a:schemeClr val="dk1"/>
                </a:solidFill>
                <a:latin typeface="Times New Roman"/>
                <a:ea typeface="Times New Roman"/>
                <a:cs typeface="Times New Roman"/>
                <a:sym typeface="Times New Roman"/>
              </a:rPr>
              <a:t> </a:t>
            </a:r>
            <a:r>
              <a:rPr lang="vi">
                <a:solidFill>
                  <a:schemeClr val="dk1"/>
                </a:solidFill>
                <a:latin typeface="Times New Roman"/>
                <a:ea typeface="Times New Roman"/>
                <a:cs typeface="Times New Roman"/>
                <a:sym typeface="Times New Roman"/>
              </a:rPr>
              <a:t>can show us how fast the models learning and especially how is the model doing with the number of data given so we can decide if more data needed for better results. </a:t>
            </a:r>
            <a:endParaRPr>
              <a:solidFill>
                <a:schemeClr val="dk1"/>
              </a:solidFill>
              <a:latin typeface="Times New Roman"/>
              <a:ea typeface="Times New Roman"/>
              <a:cs typeface="Times New Roman"/>
              <a:sym typeface="Times New Roman"/>
            </a:endParaRPr>
          </a:p>
          <a:p>
            <a:pPr indent="0" lvl="0" marL="0" rtl="0" algn="l">
              <a:spcBef>
                <a:spcPts val="400"/>
              </a:spcBef>
              <a:spcAft>
                <a:spcPts val="1600"/>
              </a:spcAft>
              <a:buNone/>
            </a:pPr>
            <a:r>
              <a:t/>
            </a:r>
            <a:endParaRPr/>
          </a:p>
        </p:txBody>
      </p:sp>
      <p:pic>
        <p:nvPicPr>
          <p:cNvPr id="321" name="Google Shape;321;p50"/>
          <p:cNvPicPr preferRelativeResize="0"/>
          <p:nvPr/>
        </p:nvPicPr>
        <p:blipFill>
          <a:blip r:embed="rId3">
            <a:alphaModFix/>
          </a:blip>
          <a:stretch>
            <a:fillRect/>
          </a:stretch>
        </p:blipFill>
        <p:spPr>
          <a:xfrm>
            <a:off x="311700" y="2486200"/>
            <a:ext cx="3985949" cy="26572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21"/>
                                        </p:tgtEl>
                                        <p:attrNameLst>
                                          <p:attrName>style.visibility</p:attrName>
                                        </p:attrNameLst>
                                      </p:cBhvr>
                                      <p:to>
                                        <p:strVal val="visible"/>
                                      </p:to>
                                    </p:set>
                                    <p:anim calcmode="lin" valueType="num">
                                      <p:cBhvr additive="base">
                                        <p:cTn dur="1000"/>
                                        <p:tgtEl>
                                          <p:spTgt spid="32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51"/>
          <p:cNvPicPr preferRelativeResize="0"/>
          <p:nvPr/>
        </p:nvPicPr>
        <p:blipFill>
          <a:blip r:embed="rId3">
            <a:alphaModFix/>
          </a:blip>
          <a:stretch>
            <a:fillRect/>
          </a:stretch>
        </p:blipFill>
        <p:spPr>
          <a:xfrm>
            <a:off x="473825" y="152400"/>
            <a:ext cx="8196349" cy="4567974"/>
          </a:xfrm>
          <a:prstGeom prst="rect">
            <a:avLst/>
          </a:prstGeom>
          <a:noFill/>
          <a:ln>
            <a:noFill/>
          </a:ln>
        </p:spPr>
      </p:pic>
      <p:cxnSp>
        <p:nvCxnSpPr>
          <p:cNvPr id="327" name="Google Shape;327;p51"/>
          <p:cNvCxnSpPr/>
          <p:nvPr/>
        </p:nvCxnSpPr>
        <p:spPr>
          <a:xfrm flipH="1" rot="10800000">
            <a:off x="856500" y="314450"/>
            <a:ext cx="3426000" cy="9000"/>
          </a:xfrm>
          <a:prstGeom prst="straightConnector1">
            <a:avLst/>
          </a:prstGeom>
          <a:noFill/>
          <a:ln cap="flat" cmpd="sng" w="9525">
            <a:solidFill>
              <a:srgbClr val="FF0000"/>
            </a:solidFill>
            <a:prstDash val="solid"/>
            <a:round/>
            <a:headEnd len="med" w="med" type="none"/>
            <a:tailEnd len="med" w="med" type="none"/>
          </a:ln>
        </p:spPr>
      </p:cxnSp>
      <p:cxnSp>
        <p:nvCxnSpPr>
          <p:cNvPr id="328" name="Google Shape;328;p51"/>
          <p:cNvCxnSpPr/>
          <p:nvPr/>
        </p:nvCxnSpPr>
        <p:spPr>
          <a:xfrm>
            <a:off x="856500" y="487475"/>
            <a:ext cx="3426000" cy="9000"/>
          </a:xfrm>
          <a:prstGeom prst="straightConnector1">
            <a:avLst/>
          </a:prstGeom>
          <a:noFill/>
          <a:ln cap="flat" cmpd="sng" w="9525">
            <a:solidFill>
              <a:srgbClr val="FF0000"/>
            </a:solidFill>
            <a:prstDash val="solid"/>
            <a:round/>
            <a:headEnd len="med" w="med" type="none"/>
            <a:tailEnd len="med" w="med" type="none"/>
          </a:ln>
        </p:spPr>
      </p:cxnSp>
      <p:cxnSp>
        <p:nvCxnSpPr>
          <p:cNvPr id="329" name="Google Shape;329;p51"/>
          <p:cNvCxnSpPr/>
          <p:nvPr/>
        </p:nvCxnSpPr>
        <p:spPr>
          <a:xfrm>
            <a:off x="860275" y="322325"/>
            <a:ext cx="0" cy="163500"/>
          </a:xfrm>
          <a:prstGeom prst="straightConnector1">
            <a:avLst/>
          </a:prstGeom>
          <a:noFill/>
          <a:ln cap="flat" cmpd="sng" w="9525">
            <a:solidFill>
              <a:srgbClr val="FF0000"/>
            </a:solidFill>
            <a:prstDash val="solid"/>
            <a:round/>
            <a:headEnd len="med" w="med" type="none"/>
            <a:tailEnd len="med" w="med" type="none"/>
          </a:ln>
        </p:spPr>
      </p:cxnSp>
      <p:cxnSp>
        <p:nvCxnSpPr>
          <p:cNvPr id="330" name="Google Shape;330;p51"/>
          <p:cNvCxnSpPr/>
          <p:nvPr/>
        </p:nvCxnSpPr>
        <p:spPr>
          <a:xfrm>
            <a:off x="4274950" y="321175"/>
            <a:ext cx="0" cy="1719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52"/>
          <p:cNvPicPr preferRelativeResize="0"/>
          <p:nvPr/>
        </p:nvPicPr>
        <p:blipFill>
          <a:blip r:embed="rId3">
            <a:alphaModFix/>
          </a:blip>
          <a:stretch>
            <a:fillRect/>
          </a:stretch>
        </p:blipFill>
        <p:spPr>
          <a:xfrm>
            <a:off x="379750" y="0"/>
            <a:ext cx="8225876" cy="4270826"/>
          </a:xfrm>
          <a:prstGeom prst="rect">
            <a:avLst/>
          </a:prstGeom>
          <a:noFill/>
          <a:ln>
            <a:noFill/>
          </a:ln>
        </p:spPr>
      </p:pic>
      <p:sp>
        <p:nvSpPr>
          <p:cNvPr id="336" name="Google Shape;336;p52"/>
          <p:cNvSpPr txBox="1"/>
          <p:nvPr/>
        </p:nvSpPr>
        <p:spPr>
          <a:xfrm>
            <a:off x="0" y="4455925"/>
            <a:ext cx="9144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600">
                <a:latin typeface="Times New Roman"/>
                <a:ea typeface="Times New Roman"/>
                <a:cs typeface="Times New Roman"/>
                <a:sym typeface="Times New Roman"/>
              </a:rPr>
              <a:t>    ➥ </a:t>
            </a:r>
            <a:r>
              <a:rPr b="1" lang="vi" sz="1600">
                <a:latin typeface="Times New Roman"/>
                <a:ea typeface="Times New Roman"/>
                <a:cs typeface="Times New Roman"/>
                <a:sym typeface="Times New Roman"/>
              </a:rPr>
              <a:t>We can see that model using Decision Tree is still overfitting and the rest of our models get better with more data.</a:t>
            </a:r>
            <a:endParaRPr b="1" sz="16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title"/>
          </p:nvPr>
        </p:nvSpPr>
        <p:spPr>
          <a:xfrm>
            <a:off x="311700" y="364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a:solidFill>
                  <a:srgbClr val="000000"/>
                </a:solidFill>
                <a:latin typeface="Times New Roman"/>
                <a:ea typeface="Times New Roman"/>
                <a:cs typeface="Times New Roman"/>
                <a:sym typeface="Times New Roman"/>
              </a:rPr>
              <a:t>4.3 Fine tune our models: </a:t>
            </a:r>
            <a:r>
              <a:rPr b="1" i="1" lang="vi">
                <a:solidFill>
                  <a:srgbClr val="000000"/>
                </a:solidFill>
                <a:latin typeface="Times New Roman"/>
                <a:ea typeface="Times New Roman"/>
                <a:cs typeface="Times New Roman"/>
                <a:sym typeface="Times New Roman"/>
              </a:rPr>
              <a:t>RandomizedSearchCV</a:t>
            </a:r>
            <a:endParaRPr b="1" i="1">
              <a:solidFill>
                <a:srgbClr val="000000"/>
              </a:solidFill>
              <a:latin typeface="Times New Roman"/>
              <a:ea typeface="Times New Roman"/>
              <a:cs typeface="Times New Roman"/>
              <a:sym typeface="Times New Roman"/>
            </a:endParaRPr>
          </a:p>
        </p:txBody>
      </p:sp>
      <p:sp>
        <p:nvSpPr>
          <p:cNvPr id="342" name="Google Shape;342;p53"/>
          <p:cNvSpPr txBox="1"/>
          <p:nvPr>
            <p:ph idx="1" type="body"/>
          </p:nvPr>
        </p:nvSpPr>
        <p:spPr>
          <a:xfrm>
            <a:off x="311700" y="1017725"/>
            <a:ext cx="8520600" cy="13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00000"/>
                </a:solidFill>
                <a:latin typeface="Times New Roman"/>
                <a:ea typeface="Times New Roman"/>
                <a:cs typeface="Times New Roman"/>
                <a:sym typeface="Times New Roman"/>
              </a:rPr>
              <a:t>Let's get rid of overfitting, one of the easiest ways of doing it is tuning parameters for our estimators and regularize them. For example, with all of parameters below we are using on Decision Tree model, we can actually choose some of them and tune it to find the best for our model.</a:t>
            </a:r>
            <a:endParaRPr>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solidFill>
                <a:srgbClr val="000000"/>
              </a:solidFill>
              <a:latin typeface="Times New Roman"/>
              <a:ea typeface="Times New Roman"/>
              <a:cs typeface="Times New Roman"/>
              <a:sym typeface="Times New Roman"/>
            </a:endParaRPr>
          </a:p>
        </p:txBody>
      </p:sp>
      <p:pic>
        <p:nvPicPr>
          <p:cNvPr id="343" name="Google Shape;343;p53"/>
          <p:cNvPicPr preferRelativeResize="0"/>
          <p:nvPr/>
        </p:nvPicPr>
        <p:blipFill>
          <a:blip r:embed="rId3">
            <a:alphaModFix/>
          </a:blip>
          <a:stretch>
            <a:fillRect/>
          </a:stretch>
        </p:blipFill>
        <p:spPr>
          <a:xfrm>
            <a:off x="311700" y="2961200"/>
            <a:ext cx="8463451" cy="2014216"/>
          </a:xfrm>
          <a:prstGeom prst="rect">
            <a:avLst/>
          </a:prstGeom>
          <a:noFill/>
          <a:ln>
            <a:noFill/>
          </a:ln>
        </p:spPr>
      </p:pic>
      <p:sp>
        <p:nvSpPr>
          <p:cNvPr id="344" name="Google Shape;344;p53"/>
          <p:cNvSpPr txBox="1"/>
          <p:nvPr/>
        </p:nvSpPr>
        <p:spPr>
          <a:xfrm>
            <a:off x="429675" y="2381525"/>
            <a:ext cx="7070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Clr>
                <a:schemeClr val="dk1"/>
              </a:buClr>
              <a:buSzPts val="1100"/>
              <a:buFont typeface="Arial"/>
              <a:buNone/>
            </a:pPr>
            <a:r>
              <a:rPr lang="vi" sz="1800">
                <a:solidFill>
                  <a:schemeClr val="dk1"/>
                </a:solidFill>
                <a:latin typeface="Times New Roman"/>
                <a:ea typeface="Times New Roman"/>
                <a:cs typeface="Times New Roman"/>
                <a:sym typeface="Times New Roman"/>
              </a:rPr>
              <a:t>First we will consider all the parameters we used for previous models: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par>
                                <p:cTn fill="hold" nodeType="with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54"/>
          <p:cNvPicPr preferRelativeResize="0"/>
          <p:nvPr/>
        </p:nvPicPr>
        <p:blipFill>
          <a:blip r:embed="rId3">
            <a:alphaModFix/>
          </a:blip>
          <a:stretch>
            <a:fillRect/>
          </a:stretch>
        </p:blipFill>
        <p:spPr>
          <a:xfrm>
            <a:off x="152400" y="152400"/>
            <a:ext cx="8839199" cy="475133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a:solidFill>
                  <a:srgbClr val="000000"/>
                </a:solidFill>
                <a:latin typeface="Times New Roman"/>
                <a:ea typeface="Times New Roman"/>
                <a:cs typeface="Times New Roman"/>
                <a:sym typeface="Times New Roman"/>
              </a:rPr>
              <a:t>Tuned Model Results</a:t>
            </a:r>
            <a:endParaRPr b="1" i="1">
              <a:solidFill>
                <a:srgbClr val="000000"/>
              </a:solidFill>
              <a:latin typeface="Times New Roman"/>
              <a:ea typeface="Times New Roman"/>
              <a:cs typeface="Times New Roman"/>
              <a:sym typeface="Times New Roman"/>
            </a:endParaRPr>
          </a:p>
        </p:txBody>
      </p:sp>
      <p:pic>
        <p:nvPicPr>
          <p:cNvPr id="355" name="Google Shape;355;p55"/>
          <p:cNvPicPr preferRelativeResize="0"/>
          <p:nvPr/>
        </p:nvPicPr>
        <p:blipFill>
          <a:blip r:embed="rId3">
            <a:alphaModFix/>
          </a:blip>
          <a:stretch>
            <a:fillRect/>
          </a:stretch>
        </p:blipFill>
        <p:spPr>
          <a:xfrm>
            <a:off x="542125" y="1275800"/>
            <a:ext cx="8197849" cy="1933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0"/>
          <p:cNvPicPr preferRelativeResize="0"/>
          <p:nvPr/>
        </p:nvPicPr>
        <p:blipFill>
          <a:blip r:embed="rId3">
            <a:alphaModFix/>
          </a:blip>
          <a:stretch>
            <a:fillRect/>
          </a:stretch>
        </p:blipFill>
        <p:spPr>
          <a:xfrm>
            <a:off x="402125" y="1336225"/>
            <a:ext cx="8339726" cy="2981350"/>
          </a:xfrm>
          <a:prstGeom prst="rect">
            <a:avLst/>
          </a:prstGeom>
          <a:noFill/>
          <a:ln>
            <a:noFill/>
          </a:ln>
        </p:spPr>
      </p:pic>
      <p:sp>
        <p:nvSpPr>
          <p:cNvPr id="112" name="Google Shape;112;p20"/>
          <p:cNvSpPr txBox="1"/>
          <p:nvPr/>
        </p:nvSpPr>
        <p:spPr>
          <a:xfrm>
            <a:off x="402125" y="554100"/>
            <a:ext cx="9144000" cy="810000"/>
          </a:xfrm>
          <a:prstGeom prst="rect">
            <a:avLst/>
          </a:prstGeom>
          <a:noFill/>
          <a:ln>
            <a:noFill/>
          </a:ln>
        </p:spPr>
        <p:txBody>
          <a:bodyPr anchorCtr="0" anchor="t" bIns="91425" lIns="91425" spcFirstLastPara="1" rIns="91425" wrap="square" tIns="91425">
            <a:spAutoFit/>
          </a:bodyPr>
          <a:lstStyle/>
          <a:p>
            <a:pPr indent="0" lvl="0" marL="0" rtl="0" algn="l">
              <a:lnSpc>
                <a:spcPct val="170000"/>
              </a:lnSpc>
              <a:spcBef>
                <a:spcPts val="0"/>
              </a:spcBef>
              <a:spcAft>
                <a:spcPts val="1200"/>
              </a:spcAft>
              <a:buNone/>
            </a:pPr>
            <a:r>
              <a:rPr b="1" lang="vi" sz="1800">
                <a:solidFill>
                  <a:schemeClr val="dk1"/>
                </a:solidFill>
                <a:latin typeface="Times New Roman"/>
                <a:ea typeface="Times New Roman"/>
                <a:cs typeface="Times New Roman"/>
                <a:sym typeface="Times New Roman"/>
              </a:rPr>
              <a:t>      </a:t>
            </a:r>
            <a:r>
              <a:rPr lang="vi" sz="1800">
                <a:solidFill>
                  <a:schemeClr val="dk1"/>
                </a:solidFill>
                <a:latin typeface="Times New Roman"/>
                <a:ea typeface="Times New Roman"/>
                <a:cs typeface="Times New Roman"/>
                <a:sym typeface="Times New Roman"/>
              </a:rPr>
              <a:t>The data includes 297 instances and 13 features</a:t>
            </a:r>
            <a:endParaRPr/>
          </a:p>
        </p:txBody>
      </p:sp>
      <p:sp>
        <p:nvSpPr>
          <p:cNvPr id="113" name="Google Shape;113;p20"/>
          <p:cNvSpPr txBox="1"/>
          <p:nvPr/>
        </p:nvSpPr>
        <p:spPr>
          <a:xfrm>
            <a:off x="-201450" y="0"/>
            <a:ext cx="7338000" cy="554100"/>
          </a:xfrm>
          <a:prstGeom prst="rect">
            <a:avLst/>
          </a:prstGeom>
          <a:noFill/>
          <a:ln>
            <a:noFill/>
          </a:ln>
        </p:spPr>
        <p:txBody>
          <a:bodyPr anchorCtr="0" anchor="t" bIns="91425" lIns="91425" spcFirstLastPara="1" rIns="91425" wrap="square" tIns="91425">
            <a:spAutoFit/>
          </a:bodyPr>
          <a:lstStyle/>
          <a:p>
            <a:pPr indent="-355600" lvl="0" marL="914400" rtl="0" algn="l">
              <a:lnSpc>
                <a:spcPct val="115000"/>
              </a:lnSpc>
              <a:spcBef>
                <a:spcPts val="0"/>
              </a:spcBef>
              <a:spcAft>
                <a:spcPts val="0"/>
              </a:spcAft>
              <a:buClr>
                <a:schemeClr val="dk1"/>
              </a:buClr>
              <a:buSzPts val="2000"/>
              <a:buFont typeface="Times New Roman"/>
              <a:buAutoNum type="arabicPeriod"/>
            </a:pPr>
            <a:r>
              <a:rPr b="1" i="1" lang="vi" sz="2400">
                <a:solidFill>
                  <a:schemeClr val="dk1"/>
                </a:solidFill>
                <a:latin typeface="Times New Roman"/>
                <a:ea typeface="Times New Roman"/>
                <a:cs typeface="Times New Roman"/>
                <a:sym typeface="Times New Roman"/>
              </a:rPr>
              <a:t>Represent and describe data</a:t>
            </a:r>
            <a:r>
              <a:rPr lang="vi" sz="2000">
                <a:solidFill>
                  <a:schemeClr val="dk1"/>
                </a:solidFill>
                <a:latin typeface="Times New Roman"/>
                <a:ea typeface="Times New Roman"/>
                <a:cs typeface="Times New Roman"/>
                <a:sym typeface="Times New Roman"/>
              </a:rPr>
              <a:t> </a:t>
            </a:r>
            <a:endParaRPr sz="2300">
              <a:latin typeface="Times New Roman"/>
              <a:ea typeface="Times New Roman"/>
              <a:cs typeface="Times New Roman"/>
              <a:sym typeface="Times New Roman"/>
            </a:endParaRPr>
          </a:p>
        </p:txBody>
      </p:sp>
      <p:sp>
        <p:nvSpPr>
          <p:cNvPr id="114" name="Google Shape;114;p20"/>
          <p:cNvSpPr txBox="1"/>
          <p:nvPr/>
        </p:nvSpPr>
        <p:spPr>
          <a:xfrm>
            <a:off x="402113" y="4317575"/>
            <a:ext cx="8244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200">
                <a:latin typeface="Times New Roman"/>
                <a:ea typeface="Times New Roman"/>
                <a:cs typeface="Times New Roman"/>
                <a:sym typeface="Times New Roman"/>
              </a:rPr>
              <a:t>❗ There are not so many data in this dataset</a:t>
            </a:r>
            <a:r>
              <a:rPr b="1" lang="vi" sz="2500">
                <a:latin typeface="Times New Roman"/>
                <a:ea typeface="Times New Roman"/>
                <a:cs typeface="Times New Roman"/>
                <a:sym typeface="Times New Roman"/>
              </a:rPr>
              <a:t> </a:t>
            </a:r>
            <a:endParaRPr b="1" sz="25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6"/>
          <p:cNvSpPr txBox="1"/>
          <p:nvPr>
            <p:ph type="title"/>
          </p:nvPr>
        </p:nvSpPr>
        <p:spPr>
          <a:xfrm>
            <a:off x="311700" y="351025"/>
            <a:ext cx="8520600" cy="5727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600"/>
              </a:spcAft>
              <a:buNone/>
            </a:pPr>
            <a:r>
              <a:rPr b="1" i="1" lang="vi">
                <a:solidFill>
                  <a:srgbClr val="000000"/>
                </a:solidFill>
                <a:latin typeface="Times New Roman"/>
                <a:ea typeface="Times New Roman"/>
                <a:cs typeface="Times New Roman"/>
                <a:sym typeface="Times New Roman"/>
              </a:rPr>
              <a:t>5. Dimension Reduction Using PCA</a:t>
            </a:r>
            <a:endParaRPr b="1" i="1">
              <a:solidFill>
                <a:srgbClr val="000000"/>
              </a:solidFill>
              <a:latin typeface="Times New Roman"/>
              <a:ea typeface="Times New Roman"/>
              <a:cs typeface="Times New Roman"/>
              <a:sym typeface="Times New Roman"/>
            </a:endParaRPr>
          </a:p>
        </p:txBody>
      </p:sp>
      <p:sp>
        <p:nvSpPr>
          <p:cNvPr id="361" name="Google Shape;361;p56"/>
          <p:cNvSpPr txBox="1"/>
          <p:nvPr>
            <p:ph idx="1" type="body"/>
          </p:nvPr>
        </p:nvSpPr>
        <p:spPr>
          <a:xfrm>
            <a:off x="311700" y="1152475"/>
            <a:ext cx="8520600" cy="37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a:latin typeface="Times New Roman"/>
                <a:ea typeface="Times New Roman"/>
                <a:cs typeface="Times New Roman"/>
                <a:sym typeface="Times New Roman"/>
              </a:rPr>
              <a:t>PCA </a:t>
            </a:r>
            <a:r>
              <a:rPr lang="vi">
                <a:latin typeface="Times New Roman"/>
                <a:ea typeface="Times New Roman"/>
                <a:cs typeface="Times New Roman"/>
                <a:sym typeface="Times New Roman"/>
              </a:rPr>
              <a:t>is used to decompose a multivariate dataset in a set of successive orthogonal components that explain a maximum amount of the variance. </a:t>
            </a:r>
            <a:endParaRPr>
              <a:latin typeface="Times New Roman"/>
              <a:ea typeface="Times New Roman"/>
              <a:cs typeface="Times New Roman"/>
              <a:sym typeface="Times New Roman"/>
            </a:endParaRPr>
          </a:p>
          <a:p>
            <a:pPr indent="0" lvl="0" marL="0" rtl="0" algn="l">
              <a:spcBef>
                <a:spcPts val="1600"/>
              </a:spcBef>
              <a:spcAft>
                <a:spcPts val="0"/>
              </a:spcAft>
              <a:buNone/>
            </a:pPr>
            <a:r>
              <a:rPr lang="vi">
                <a:latin typeface="Times New Roman"/>
                <a:ea typeface="Times New Roman"/>
                <a:cs typeface="Times New Roman"/>
                <a:sym typeface="Times New Roman"/>
              </a:rPr>
              <a:t>Reducing dimensions is useful for bigger datasets because by transforming a large set of variables into a smaller one that still contains most of the information in the large set makes your modelling faster.</a:t>
            </a:r>
            <a:endParaRPr>
              <a:latin typeface="Times New Roman"/>
              <a:ea typeface="Times New Roman"/>
              <a:cs typeface="Times New Roman"/>
              <a:sym typeface="Times New Roman"/>
            </a:endParaRPr>
          </a:p>
          <a:p>
            <a:pPr indent="0" lvl="0" marL="0" rtl="0" algn="l">
              <a:spcBef>
                <a:spcPts val="1600"/>
              </a:spcBef>
              <a:spcAft>
                <a:spcPts val="1600"/>
              </a:spcAft>
              <a:buNone/>
            </a:pPr>
            <a:r>
              <a:t/>
            </a:r>
            <a:endParaRPr>
              <a:latin typeface="Times New Roman"/>
              <a:ea typeface="Times New Roman"/>
              <a:cs typeface="Times New Roman"/>
              <a:sym typeface="Times New Roman"/>
            </a:endParaRPr>
          </a:p>
        </p:txBody>
      </p:sp>
      <p:pic>
        <p:nvPicPr>
          <p:cNvPr id="362" name="Google Shape;362;p56"/>
          <p:cNvPicPr preferRelativeResize="0"/>
          <p:nvPr/>
        </p:nvPicPr>
        <p:blipFill>
          <a:blip r:embed="rId3">
            <a:alphaModFix/>
          </a:blip>
          <a:stretch>
            <a:fillRect/>
          </a:stretch>
        </p:blipFill>
        <p:spPr>
          <a:xfrm>
            <a:off x="5526554" y="2659221"/>
            <a:ext cx="3305742" cy="2484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57"/>
          <p:cNvPicPr preferRelativeResize="0"/>
          <p:nvPr/>
        </p:nvPicPr>
        <p:blipFill>
          <a:blip r:embed="rId3">
            <a:alphaModFix/>
          </a:blip>
          <a:stretch>
            <a:fillRect/>
          </a:stretch>
        </p:blipFill>
        <p:spPr>
          <a:xfrm>
            <a:off x="304600" y="254775"/>
            <a:ext cx="8395149" cy="47079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8"/>
          <p:cNvSpPr txBox="1"/>
          <p:nvPr>
            <p:ph idx="1" type="body"/>
          </p:nvPr>
        </p:nvSpPr>
        <p:spPr>
          <a:xfrm>
            <a:off x="333525" y="519475"/>
            <a:ext cx="8462700" cy="605100"/>
          </a:xfrm>
          <a:prstGeom prst="rect">
            <a:avLst/>
          </a:prstGeom>
        </p:spPr>
        <p:txBody>
          <a:bodyPr anchorCtr="0" anchor="ctr" bIns="91425" lIns="91425" spcFirstLastPara="1" rIns="91425" wrap="square" tIns="91425">
            <a:noAutofit/>
          </a:bodyPr>
          <a:lstStyle/>
          <a:p>
            <a:pPr indent="0" lvl="0" marL="0" rtl="0" algn="l">
              <a:lnSpc>
                <a:spcPct val="142850"/>
              </a:lnSpc>
              <a:spcBef>
                <a:spcPts val="2400"/>
              </a:spcBef>
              <a:spcAft>
                <a:spcPts val="600"/>
              </a:spcAft>
              <a:buNone/>
            </a:pPr>
            <a:r>
              <a:rPr b="1" i="1" lang="vi" sz="2800">
                <a:solidFill>
                  <a:srgbClr val="000000"/>
                </a:solidFill>
                <a:latin typeface="Times New Roman"/>
                <a:ea typeface="Times New Roman"/>
                <a:cs typeface="Times New Roman"/>
                <a:sym typeface="Times New Roman"/>
              </a:rPr>
              <a:t>Reduced Dimension Model Results with PCA=2</a:t>
            </a:r>
            <a:endParaRPr b="1" i="1" sz="2800">
              <a:solidFill>
                <a:srgbClr val="000000"/>
              </a:solidFill>
              <a:latin typeface="Times New Roman"/>
              <a:ea typeface="Times New Roman"/>
              <a:cs typeface="Times New Roman"/>
              <a:sym typeface="Times New Roman"/>
            </a:endParaRPr>
          </a:p>
        </p:txBody>
      </p:sp>
      <p:pic>
        <p:nvPicPr>
          <p:cNvPr id="373" name="Google Shape;373;p58"/>
          <p:cNvPicPr preferRelativeResize="0"/>
          <p:nvPr/>
        </p:nvPicPr>
        <p:blipFill>
          <a:blip r:embed="rId3">
            <a:alphaModFix/>
          </a:blip>
          <a:stretch>
            <a:fillRect/>
          </a:stretch>
        </p:blipFill>
        <p:spPr>
          <a:xfrm>
            <a:off x="197063" y="1344125"/>
            <a:ext cx="8749875" cy="1690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a:solidFill>
                  <a:srgbClr val="000000"/>
                </a:solidFill>
                <a:latin typeface="Times New Roman"/>
                <a:ea typeface="Times New Roman"/>
                <a:cs typeface="Times New Roman"/>
                <a:sym typeface="Times New Roman"/>
              </a:rPr>
              <a:t>6. </a:t>
            </a:r>
            <a:r>
              <a:rPr b="1" i="1" lang="vi">
                <a:solidFill>
                  <a:srgbClr val="000000"/>
                </a:solidFill>
                <a:latin typeface="Times New Roman"/>
                <a:ea typeface="Times New Roman"/>
                <a:cs typeface="Times New Roman"/>
                <a:sym typeface="Times New Roman"/>
              </a:rPr>
              <a:t>Decision Regions</a:t>
            </a:r>
            <a:endParaRPr b="1" i="1">
              <a:solidFill>
                <a:srgbClr val="000000"/>
              </a:solidFill>
              <a:latin typeface="Times New Roman"/>
              <a:ea typeface="Times New Roman"/>
              <a:cs typeface="Times New Roman"/>
              <a:sym typeface="Times New Roman"/>
            </a:endParaRPr>
          </a:p>
        </p:txBody>
      </p:sp>
      <p:sp>
        <p:nvSpPr>
          <p:cNvPr id="379" name="Google Shape;379;p59"/>
          <p:cNvSpPr txBox="1"/>
          <p:nvPr>
            <p:ph idx="1" type="body"/>
          </p:nvPr>
        </p:nvSpPr>
        <p:spPr>
          <a:xfrm>
            <a:off x="471600" y="660975"/>
            <a:ext cx="8200800" cy="3462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1600"/>
              </a:spcAft>
              <a:buNone/>
            </a:pPr>
            <a:r>
              <a:rPr b="1" lang="vi" sz="1300">
                <a:solidFill>
                  <a:srgbClr val="000000"/>
                </a:solidFill>
                <a:latin typeface="Times New Roman"/>
                <a:ea typeface="Times New Roman"/>
                <a:cs typeface="Times New Roman"/>
                <a:sym typeface="Times New Roman"/>
              </a:rPr>
              <a:t>DecisionTreeClassifier                                                  		 	           SVC</a:t>
            </a:r>
            <a:endParaRPr b="1" sz="1300">
              <a:solidFill>
                <a:srgbClr val="000000"/>
              </a:solidFill>
              <a:latin typeface="Times New Roman"/>
              <a:ea typeface="Times New Roman"/>
              <a:cs typeface="Times New Roman"/>
              <a:sym typeface="Times New Roman"/>
            </a:endParaRPr>
          </a:p>
        </p:txBody>
      </p:sp>
      <p:pic>
        <p:nvPicPr>
          <p:cNvPr id="380" name="Google Shape;380;p59"/>
          <p:cNvPicPr preferRelativeResize="0"/>
          <p:nvPr/>
        </p:nvPicPr>
        <p:blipFill rotWithShape="1">
          <a:blip r:embed="rId3">
            <a:alphaModFix/>
          </a:blip>
          <a:srcRect b="0" l="0" r="3698" t="1263"/>
          <a:stretch/>
        </p:blipFill>
        <p:spPr>
          <a:xfrm>
            <a:off x="471600" y="930028"/>
            <a:ext cx="3505450" cy="4061073"/>
          </a:xfrm>
          <a:prstGeom prst="rect">
            <a:avLst/>
          </a:prstGeom>
          <a:noFill/>
          <a:ln>
            <a:noFill/>
          </a:ln>
        </p:spPr>
      </p:pic>
      <p:pic>
        <p:nvPicPr>
          <p:cNvPr id="381" name="Google Shape;381;p59"/>
          <p:cNvPicPr preferRelativeResize="0"/>
          <p:nvPr/>
        </p:nvPicPr>
        <p:blipFill>
          <a:blip r:embed="rId4">
            <a:alphaModFix/>
          </a:blip>
          <a:stretch>
            <a:fillRect/>
          </a:stretch>
        </p:blipFill>
        <p:spPr>
          <a:xfrm>
            <a:off x="4662450" y="930025"/>
            <a:ext cx="3610450" cy="4061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80"/>
                                        </p:tgtEl>
                                        <p:attrNameLst>
                                          <p:attrName>style.visibility</p:attrName>
                                        </p:attrNameLst>
                                      </p:cBhvr>
                                      <p:to>
                                        <p:strVal val="visible"/>
                                      </p:to>
                                    </p:set>
                                    <p:anim calcmode="lin" valueType="num">
                                      <p:cBhvr additive="base">
                                        <p:cTn dur="1000"/>
                                        <p:tgtEl>
                                          <p:spTgt spid="3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81"/>
                                        </p:tgtEl>
                                        <p:attrNameLst>
                                          <p:attrName>style.visibility</p:attrName>
                                        </p:attrNameLst>
                                      </p:cBhvr>
                                      <p:to>
                                        <p:strVal val="visible"/>
                                      </p:to>
                                    </p:set>
                                    <p:anim calcmode="lin" valueType="num">
                                      <p:cBhvr additive="base">
                                        <p:cTn dur="1000"/>
                                        <p:tgtEl>
                                          <p:spTgt spid="38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0"/>
          <p:cNvSpPr txBox="1"/>
          <p:nvPr>
            <p:ph idx="1" type="body"/>
          </p:nvPr>
        </p:nvSpPr>
        <p:spPr>
          <a:xfrm>
            <a:off x="947050" y="231050"/>
            <a:ext cx="7041900" cy="271200"/>
          </a:xfrm>
          <a:prstGeom prst="rect">
            <a:avLst/>
          </a:prstGeom>
        </p:spPr>
        <p:txBody>
          <a:bodyPr anchorCtr="0" anchor="ctr" bIns="91425" lIns="91425" spcFirstLastPara="1" rIns="91425" wrap="square" tIns="91425">
            <a:noAutofit/>
          </a:bodyPr>
          <a:lstStyle/>
          <a:p>
            <a:pPr indent="457200" lvl="0" marL="457200" rtl="0" algn="l">
              <a:spcBef>
                <a:spcPts val="0"/>
              </a:spcBef>
              <a:spcAft>
                <a:spcPts val="0"/>
              </a:spcAft>
              <a:buNone/>
            </a:pPr>
            <a:r>
              <a:rPr b="1" lang="vi" sz="1300">
                <a:solidFill>
                  <a:srgbClr val="000000"/>
                </a:solidFill>
                <a:latin typeface="Times New Roman"/>
                <a:ea typeface="Times New Roman"/>
                <a:cs typeface="Times New Roman"/>
                <a:sym typeface="Times New Roman"/>
              </a:rPr>
              <a:t>Naive Bayes</a:t>
            </a:r>
            <a:r>
              <a:rPr b="1" lang="vi" sz="1300">
                <a:solidFill>
                  <a:srgbClr val="000000"/>
                </a:solidFill>
                <a:latin typeface="Times New Roman"/>
                <a:ea typeface="Times New Roman"/>
                <a:cs typeface="Times New Roman"/>
                <a:sym typeface="Times New Roman"/>
              </a:rPr>
              <a:t>								Logistic Regression</a:t>
            </a:r>
            <a:endParaRPr b="1" sz="1300">
              <a:solidFill>
                <a:srgbClr val="000000"/>
              </a:solidFill>
              <a:latin typeface="Times New Roman"/>
              <a:ea typeface="Times New Roman"/>
              <a:cs typeface="Times New Roman"/>
              <a:sym typeface="Times New Roman"/>
            </a:endParaRPr>
          </a:p>
        </p:txBody>
      </p:sp>
      <p:pic>
        <p:nvPicPr>
          <p:cNvPr id="387" name="Google Shape;387;p60"/>
          <p:cNvPicPr preferRelativeResize="0"/>
          <p:nvPr/>
        </p:nvPicPr>
        <p:blipFill>
          <a:blip r:embed="rId3">
            <a:alphaModFix/>
          </a:blip>
          <a:stretch>
            <a:fillRect/>
          </a:stretch>
        </p:blipFill>
        <p:spPr>
          <a:xfrm>
            <a:off x="304800" y="484650"/>
            <a:ext cx="3665051" cy="4506449"/>
          </a:xfrm>
          <a:prstGeom prst="rect">
            <a:avLst/>
          </a:prstGeom>
          <a:noFill/>
          <a:ln>
            <a:noFill/>
          </a:ln>
        </p:spPr>
      </p:pic>
      <p:pic>
        <p:nvPicPr>
          <p:cNvPr id="388" name="Google Shape;388;p60"/>
          <p:cNvPicPr preferRelativeResize="0"/>
          <p:nvPr/>
        </p:nvPicPr>
        <p:blipFill>
          <a:blip r:embed="rId4">
            <a:alphaModFix/>
          </a:blip>
          <a:stretch>
            <a:fillRect/>
          </a:stretch>
        </p:blipFill>
        <p:spPr>
          <a:xfrm>
            <a:off x="4724400" y="484650"/>
            <a:ext cx="3719425" cy="45064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87"/>
                                        </p:tgtEl>
                                        <p:attrNameLst>
                                          <p:attrName>style.visibility</p:attrName>
                                        </p:attrNameLst>
                                      </p:cBhvr>
                                      <p:to>
                                        <p:strVal val="visible"/>
                                      </p:to>
                                    </p:set>
                                    <p:anim calcmode="lin" valueType="num">
                                      <p:cBhvr additive="base">
                                        <p:cTn dur="1000"/>
                                        <p:tgtEl>
                                          <p:spTgt spid="3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88"/>
                                        </p:tgtEl>
                                        <p:attrNameLst>
                                          <p:attrName>style.visibility</p:attrName>
                                        </p:attrNameLst>
                                      </p:cBhvr>
                                      <p:to>
                                        <p:strVal val="visible"/>
                                      </p:to>
                                    </p:set>
                                    <p:anim calcmode="lin" valueType="num">
                                      <p:cBhvr additive="base">
                                        <p:cTn dur="1000"/>
                                        <p:tgtEl>
                                          <p:spTgt spid="38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1"/>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a:solidFill>
                  <a:srgbClr val="000000"/>
                </a:solidFill>
                <a:latin typeface="Times New Roman"/>
                <a:ea typeface="Times New Roman"/>
                <a:cs typeface="Times New Roman"/>
                <a:sym typeface="Times New Roman"/>
              </a:rPr>
              <a:t>7. Confusion Matrix</a:t>
            </a:r>
            <a:endParaRPr b="1" i="1">
              <a:solidFill>
                <a:srgbClr val="000000"/>
              </a:solidFill>
              <a:latin typeface="Times New Roman"/>
              <a:ea typeface="Times New Roman"/>
              <a:cs typeface="Times New Roman"/>
              <a:sym typeface="Times New Roman"/>
            </a:endParaRPr>
          </a:p>
        </p:txBody>
      </p:sp>
      <p:pic>
        <p:nvPicPr>
          <p:cNvPr id="394" name="Google Shape;394;p61"/>
          <p:cNvPicPr preferRelativeResize="0"/>
          <p:nvPr/>
        </p:nvPicPr>
        <p:blipFill>
          <a:blip r:embed="rId3">
            <a:alphaModFix/>
          </a:blip>
          <a:stretch>
            <a:fillRect/>
          </a:stretch>
        </p:blipFill>
        <p:spPr>
          <a:xfrm>
            <a:off x="381000" y="941525"/>
            <a:ext cx="3189909" cy="3820975"/>
          </a:xfrm>
          <a:prstGeom prst="rect">
            <a:avLst/>
          </a:prstGeom>
          <a:noFill/>
          <a:ln>
            <a:noFill/>
          </a:ln>
        </p:spPr>
      </p:pic>
      <p:pic>
        <p:nvPicPr>
          <p:cNvPr id="395" name="Google Shape;395;p61"/>
          <p:cNvPicPr preferRelativeResize="0"/>
          <p:nvPr/>
        </p:nvPicPr>
        <p:blipFill>
          <a:blip r:embed="rId4">
            <a:alphaModFix/>
          </a:blip>
          <a:stretch>
            <a:fillRect/>
          </a:stretch>
        </p:blipFill>
        <p:spPr>
          <a:xfrm>
            <a:off x="4170459" y="1126500"/>
            <a:ext cx="3427908" cy="3820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2"/>
          <p:cNvSpPr txBox="1"/>
          <p:nvPr>
            <p:ph type="title"/>
          </p:nvPr>
        </p:nvSpPr>
        <p:spPr>
          <a:xfrm>
            <a:off x="264875" y="377875"/>
            <a:ext cx="7942800" cy="9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a:solidFill>
                  <a:srgbClr val="000000"/>
                </a:solidFill>
                <a:latin typeface="Times New Roman"/>
                <a:ea typeface="Times New Roman"/>
                <a:cs typeface="Times New Roman"/>
                <a:sym typeface="Times New Roman"/>
              </a:rPr>
              <a:t>III. Conclusion: </a:t>
            </a:r>
            <a:r>
              <a:rPr lang="vi">
                <a:latin typeface="Times New Roman"/>
                <a:ea typeface="Times New Roman"/>
                <a:cs typeface="Times New Roman"/>
                <a:sym typeface="Times New Roman"/>
              </a:rPr>
              <a:t>What we can learn after tackling this dataset? </a:t>
            </a:r>
            <a:endParaRPr>
              <a:solidFill>
                <a:srgbClr val="000000"/>
              </a:solidFill>
              <a:latin typeface="Times New Roman"/>
              <a:ea typeface="Times New Roman"/>
              <a:cs typeface="Times New Roman"/>
              <a:sym typeface="Times New Roman"/>
            </a:endParaRPr>
          </a:p>
        </p:txBody>
      </p:sp>
      <p:sp>
        <p:nvSpPr>
          <p:cNvPr id="401" name="Google Shape;401;p62"/>
          <p:cNvSpPr txBox="1"/>
          <p:nvPr/>
        </p:nvSpPr>
        <p:spPr>
          <a:xfrm>
            <a:off x="416325" y="1584675"/>
            <a:ext cx="7791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2" name="Google Shape;402;p62"/>
          <p:cNvSpPr txBox="1"/>
          <p:nvPr/>
        </p:nvSpPr>
        <p:spPr>
          <a:xfrm>
            <a:off x="264875" y="1523025"/>
            <a:ext cx="77913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800">
                <a:latin typeface="Times New Roman"/>
                <a:ea typeface="Times New Roman"/>
                <a:cs typeface="Times New Roman"/>
                <a:sym typeface="Times New Roman"/>
              </a:rPr>
              <a:t>With the previous data analysis, we can briefly conclude that thal and age are both the good indicators to decide if the patient has heart disease or not.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vi" sz="1800">
                <a:latin typeface="Times New Roman"/>
                <a:ea typeface="Times New Roman"/>
                <a:cs typeface="Times New Roman"/>
                <a:sym typeface="Times New Roman"/>
              </a:rPr>
              <a:t>Moreover, as seen in the final Model prediction results table, we could says that the SVM and Logistic Regression model is somewhat working well on this dataset based on their accuracy on the test set.</a:t>
            </a:r>
            <a:endParaRPr sz="1800">
              <a:latin typeface="Times New Roman"/>
              <a:ea typeface="Times New Roman"/>
              <a:cs typeface="Times New Roman"/>
              <a:sym typeface="Times New Roman"/>
            </a:endParaRPr>
          </a:p>
        </p:txBody>
      </p:sp>
    </p:spTree>
  </p:cSld>
  <p:clrMapOvr>
    <a:masterClrMapping/>
  </p:clrMapOvr>
  <mc:AlternateContent>
    <mc:Choice Requires="p14">
      <p:transition spd="slow" p14:dur="1000">
        <p14:prism dir="l"/>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a:latin typeface="Times New Roman"/>
                <a:ea typeface="Times New Roman"/>
                <a:cs typeface="Times New Roman"/>
                <a:sym typeface="Times New Roman"/>
              </a:rPr>
              <a:t>References </a:t>
            </a:r>
            <a:endParaRPr b="1" i="1">
              <a:latin typeface="Times New Roman"/>
              <a:ea typeface="Times New Roman"/>
              <a:cs typeface="Times New Roman"/>
              <a:sym typeface="Times New Roman"/>
            </a:endParaRPr>
          </a:p>
        </p:txBody>
      </p:sp>
      <p:sp>
        <p:nvSpPr>
          <p:cNvPr id="408" name="Google Shape;408;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[1] </a:t>
            </a:r>
            <a:r>
              <a:rPr lang="vi" u="sng">
                <a:solidFill>
                  <a:schemeClr val="hlink"/>
                </a:solidFill>
                <a:latin typeface="Times New Roman"/>
                <a:ea typeface="Times New Roman"/>
                <a:cs typeface="Times New Roman"/>
                <a:sym typeface="Times New Roman"/>
                <a:hlinkClick r:id="rId3"/>
              </a:rPr>
              <a:t>Heart Disease Cleveland UCI | Kaggle</a:t>
            </a:r>
            <a:endParaRPr>
              <a:latin typeface="Times New Roman"/>
              <a:ea typeface="Times New Roman"/>
              <a:cs typeface="Times New Roman"/>
              <a:sym typeface="Times New Roman"/>
            </a:endParaRPr>
          </a:p>
          <a:p>
            <a:pPr indent="0" lvl="0" marL="0" rtl="0" algn="l">
              <a:spcBef>
                <a:spcPts val="1600"/>
              </a:spcBef>
              <a:spcAft>
                <a:spcPts val="0"/>
              </a:spcAft>
              <a:buNone/>
            </a:pPr>
            <a:r>
              <a:rPr lang="vi">
                <a:latin typeface="Times New Roman"/>
                <a:ea typeface="Times New Roman"/>
                <a:cs typeface="Times New Roman"/>
                <a:sym typeface="Times New Roman"/>
              </a:rPr>
              <a:t>[2] </a:t>
            </a:r>
            <a:r>
              <a:rPr lang="vi" u="sng">
                <a:solidFill>
                  <a:schemeClr val="hlink"/>
                </a:solidFill>
                <a:latin typeface="Times New Roman"/>
                <a:ea typeface="Times New Roman"/>
                <a:cs typeface="Times New Roman"/>
                <a:sym typeface="Times New Roman"/>
                <a:hlinkClick r:id="rId4"/>
              </a:rPr>
              <a:t>Heart Disease UCI | Kaggle | Discussion | The ultimate guide to this dataset!</a:t>
            </a:r>
            <a:r>
              <a:rPr lang="vi">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spcBef>
                <a:spcPts val="1600"/>
              </a:spcBef>
              <a:spcAft>
                <a:spcPts val="1600"/>
              </a:spcAft>
              <a:buNone/>
            </a:pPr>
            <a:r>
              <a:rPr lang="vi">
                <a:latin typeface="Times New Roman"/>
                <a:ea typeface="Times New Roman"/>
                <a:cs typeface="Times New Roman"/>
                <a:sym typeface="Times New Roman"/>
              </a:rPr>
              <a:t>[3] </a:t>
            </a:r>
            <a:r>
              <a:rPr lang="vi" u="sng">
                <a:solidFill>
                  <a:schemeClr val="hlink"/>
                </a:solidFill>
                <a:latin typeface="Times New Roman"/>
                <a:ea typeface="Times New Roman"/>
                <a:cs typeface="Times New Roman"/>
                <a:sym typeface="Times New Roman"/>
                <a:hlinkClick r:id="rId5"/>
              </a:rPr>
              <a:t>Heart Disease and Some scikit-learn Magic | Kaggle</a:t>
            </a:r>
            <a:endParaRPr>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64"/>
          <p:cNvPicPr preferRelativeResize="0"/>
          <p:nvPr/>
        </p:nvPicPr>
        <p:blipFill>
          <a:blip r:embed="rId3">
            <a:alphaModFix/>
          </a:blip>
          <a:stretch>
            <a:fillRect/>
          </a:stretch>
        </p:blipFill>
        <p:spPr>
          <a:xfrm>
            <a:off x="1238250" y="476250"/>
            <a:ext cx="6667500" cy="419100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413"/>
                                        </p:tgtEl>
                                        <p:attrNameLst>
                                          <p:attrName>style.visibility</p:attrName>
                                        </p:attrNameLst>
                                      </p:cBhvr>
                                      <p:to>
                                        <p:strVal val="visible"/>
                                      </p:to>
                                    </p:set>
                                    <p:anim calcmode="lin" valueType="num">
                                      <p:cBhvr additive="base">
                                        <p:cTn dur="1000"/>
                                        <p:tgtEl>
                                          <p:spTgt spid="413"/>
                                        </p:tgtEl>
                                        <p:attrNameLst>
                                          <p:attrName>ppt_w</p:attrName>
                                        </p:attrNameLst>
                                      </p:cBhvr>
                                      <p:tavLst>
                                        <p:tav fmla="" tm="0">
                                          <p:val>
                                            <p:strVal val="0"/>
                                          </p:val>
                                        </p:tav>
                                        <p:tav fmla="" tm="100000">
                                          <p:val>
                                            <p:strVal val="#ppt_w"/>
                                          </p:val>
                                        </p:tav>
                                      </p:tavLst>
                                    </p:anim>
                                    <p:anim calcmode="lin" valueType="num">
                                      <p:cBhvr additive="base">
                                        <p:cTn dur="1000"/>
                                        <p:tgtEl>
                                          <p:spTgt spid="41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nvSpPr>
        <p:spPr>
          <a:xfrm>
            <a:off x="0" y="0"/>
            <a:ext cx="4445100" cy="5676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Age</a:t>
            </a:r>
            <a:endParaRPr sz="1500">
              <a:solidFill>
                <a:schemeClr val="dk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Sex:</a:t>
            </a:r>
            <a:endParaRPr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0: Female</a:t>
            </a:r>
            <a:endParaRPr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1: Male</a:t>
            </a:r>
            <a:endParaRPr sz="1500">
              <a:solidFill>
                <a:schemeClr val="dk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Chest Pain Type:</a:t>
            </a:r>
            <a:endParaRPr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0: Typical Angina</a:t>
            </a:r>
            <a:endParaRPr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1: Atypical Angina</a:t>
            </a:r>
            <a:endParaRPr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2: Non-Anginal Pain</a:t>
            </a:r>
            <a:endParaRPr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3: Asymptomatic</a:t>
            </a:r>
            <a:endParaRPr sz="1500">
              <a:solidFill>
                <a:schemeClr val="dk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Resting Blood Pressure: </a:t>
            </a:r>
            <a:r>
              <a:rPr lang="vi" sz="1500">
                <a:solidFill>
                  <a:schemeClr val="dk1"/>
                </a:solidFill>
                <a:latin typeface="Times New Roman"/>
                <a:ea typeface="Times New Roman"/>
                <a:cs typeface="Times New Roman"/>
                <a:sym typeface="Times New Roman"/>
              </a:rPr>
              <a:t>person’s</a:t>
            </a:r>
            <a:r>
              <a:rPr lang="vi" sz="1500">
                <a:solidFill>
                  <a:schemeClr val="dk1"/>
                </a:solidFill>
                <a:latin typeface="Times New Roman"/>
                <a:ea typeface="Times New Roman"/>
                <a:cs typeface="Times New Roman"/>
                <a:sym typeface="Times New Roman"/>
              </a:rPr>
              <a:t> resting blood pressure.</a:t>
            </a:r>
            <a:endParaRPr sz="1500">
              <a:solidFill>
                <a:schemeClr val="dk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Cholesterol: Serum Cholesterol in mg/dl</a:t>
            </a:r>
            <a:endParaRPr sz="1500">
              <a:solidFill>
                <a:schemeClr val="dk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Fasting Blood Sugar:</a:t>
            </a:r>
            <a:endParaRPr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0:Less Than 120mg/ml</a:t>
            </a:r>
            <a:endParaRPr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1: Greater Than 120mg/ml</a:t>
            </a:r>
            <a:endParaRPr sz="1500">
              <a:solidFill>
                <a:schemeClr val="dk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Resting Electrocardiographic Measurement:</a:t>
            </a:r>
            <a:endParaRPr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0: Normal</a:t>
            </a:r>
            <a:endParaRPr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1: ST-T Wave Abnormality</a:t>
            </a:r>
            <a:endParaRPr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2: Left Ventricular Hypertrophy</a:t>
            </a:r>
            <a:endParaRPr sz="1500">
              <a:solidFill>
                <a:schemeClr val="dk1"/>
              </a:solidFill>
              <a:latin typeface="Times New Roman"/>
              <a:ea typeface="Times New Roman"/>
              <a:cs typeface="Times New Roman"/>
              <a:sym typeface="Times New Roman"/>
            </a:endParaRPr>
          </a:p>
          <a:p>
            <a:pPr indent="0" lvl="0" marL="0" rtl="0" algn="l">
              <a:spcBef>
                <a:spcPts val="1800"/>
              </a:spcBef>
              <a:spcAft>
                <a:spcPts val="0"/>
              </a:spcAft>
              <a:buNone/>
            </a:pPr>
            <a:r>
              <a:t/>
            </a:r>
            <a:endParaRPr/>
          </a:p>
        </p:txBody>
      </p:sp>
      <p:pic>
        <p:nvPicPr>
          <p:cNvPr id="120" name="Google Shape;120;p21"/>
          <p:cNvPicPr preferRelativeResize="0"/>
          <p:nvPr/>
        </p:nvPicPr>
        <p:blipFill>
          <a:blip r:embed="rId3">
            <a:alphaModFix/>
          </a:blip>
          <a:stretch>
            <a:fillRect/>
          </a:stretch>
        </p:blipFill>
        <p:spPr>
          <a:xfrm>
            <a:off x="4572000" y="0"/>
            <a:ext cx="4572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20"/>
                                        </p:tgtEl>
                                        <p:attrNameLst>
                                          <p:attrName>style.visibility</p:attrName>
                                        </p:attrNameLst>
                                      </p:cBhvr>
                                      <p:to>
                                        <p:strVal val="visible"/>
                                      </p:to>
                                    </p:set>
                                    <p:anim calcmode="lin" valueType="num">
                                      <p:cBhvr additive="base">
                                        <p:cTn dur="1000"/>
                                        <p:tgtEl>
                                          <p:spTgt spid="12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nvSpPr>
        <p:spPr>
          <a:xfrm>
            <a:off x="0" y="0"/>
            <a:ext cx="5049600" cy="46638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Max Heart Rate Achieved: Maximum Heart Rate Achieved</a:t>
            </a:r>
            <a:endParaRPr sz="1500">
              <a:solidFill>
                <a:schemeClr val="dk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Exercise Induced Angina:</a:t>
            </a:r>
            <a:endParaRPr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1: Yes</a:t>
            </a:r>
            <a:endParaRPr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0: No</a:t>
            </a:r>
            <a:endParaRPr sz="1500">
              <a:solidFill>
                <a:schemeClr val="dk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ST Depression: ST depression induced by exercise relative to rest.</a:t>
            </a:r>
            <a:endParaRPr sz="1500">
              <a:solidFill>
                <a:schemeClr val="dk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Slope: Slope of the peak exercise ST segment:</a:t>
            </a:r>
            <a:endParaRPr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0: Upsloping</a:t>
            </a:r>
            <a:endParaRPr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1: Flat</a:t>
            </a:r>
            <a:endParaRPr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2: Downsloping</a:t>
            </a:r>
            <a:endParaRPr sz="1500">
              <a:solidFill>
                <a:schemeClr val="dk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Thalassemia: A blood disorder called 'Thalassemia':</a:t>
            </a:r>
            <a:endParaRPr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0: Normal</a:t>
            </a:r>
            <a:endParaRPr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1: Fixed Defect</a:t>
            </a:r>
            <a:endParaRPr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2: Reversible Defect</a:t>
            </a:r>
            <a:endParaRPr sz="1500">
              <a:solidFill>
                <a:schemeClr val="dk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dk1"/>
              </a:buClr>
              <a:buSzPts val="1500"/>
              <a:buFont typeface="Times New Roman"/>
              <a:buChar char="●"/>
            </a:pPr>
            <a:r>
              <a:rPr lang="vi" sz="1500">
                <a:solidFill>
                  <a:schemeClr val="dk1"/>
                </a:solidFill>
                <a:latin typeface="Times New Roman"/>
                <a:ea typeface="Times New Roman"/>
                <a:cs typeface="Times New Roman"/>
                <a:sym typeface="Times New Roman"/>
              </a:rPr>
              <a:t>Number of Major Vessels: Number of major vessels colored by fluoroscopy.</a:t>
            </a:r>
            <a:endParaRPr/>
          </a:p>
        </p:txBody>
      </p:sp>
      <p:pic>
        <p:nvPicPr>
          <p:cNvPr id="126" name="Google Shape;126;p22"/>
          <p:cNvPicPr preferRelativeResize="0"/>
          <p:nvPr/>
        </p:nvPicPr>
        <p:blipFill>
          <a:blip r:embed="rId3">
            <a:alphaModFix/>
          </a:blip>
          <a:stretch>
            <a:fillRect/>
          </a:stretch>
        </p:blipFill>
        <p:spPr>
          <a:xfrm>
            <a:off x="4995775" y="0"/>
            <a:ext cx="4148224"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1000"/>
                                        <p:tgtEl>
                                          <p:spTgt spid="12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nvSpPr>
        <p:spPr>
          <a:xfrm>
            <a:off x="304800" y="0"/>
            <a:ext cx="7338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vi" sz="1800">
                <a:solidFill>
                  <a:srgbClr val="434343"/>
                </a:solidFill>
                <a:latin typeface="Times New Roman"/>
                <a:ea typeface="Times New Roman"/>
                <a:cs typeface="Times New Roman"/>
                <a:sym typeface="Times New Roman"/>
              </a:rPr>
              <a:t>Check null</a:t>
            </a:r>
            <a:endParaRPr b="1" i="1" sz="1800">
              <a:solidFill>
                <a:srgbClr val="434343"/>
              </a:solidFill>
              <a:latin typeface="Times New Roman"/>
              <a:ea typeface="Times New Roman"/>
              <a:cs typeface="Times New Roman"/>
              <a:sym typeface="Times New Roman"/>
            </a:endParaRPr>
          </a:p>
        </p:txBody>
      </p:sp>
      <p:pic>
        <p:nvPicPr>
          <p:cNvPr id="132" name="Google Shape;132;p23"/>
          <p:cNvPicPr preferRelativeResize="0"/>
          <p:nvPr/>
        </p:nvPicPr>
        <p:blipFill>
          <a:blip r:embed="rId3">
            <a:alphaModFix/>
          </a:blip>
          <a:stretch>
            <a:fillRect/>
          </a:stretch>
        </p:blipFill>
        <p:spPr>
          <a:xfrm>
            <a:off x="927250" y="2514750"/>
            <a:ext cx="6486425" cy="2171550"/>
          </a:xfrm>
          <a:prstGeom prst="rect">
            <a:avLst/>
          </a:prstGeom>
          <a:noFill/>
          <a:ln>
            <a:noFill/>
          </a:ln>
        </p:spPr>
      </p:pic>
      <p:pic>
        <p:nvPicPr>
          <p:cNvPr id="133" name="Google Shape;133;p23"/>
          <p:cNvPicPr preferRelativeResize="0"/>
          <p:nvPr/>
        </p:nvPicPr>
        <p:blipFill rotWithShape="1">
          <a:blip r:embed="rId4">
            <a:alphaModFix/>
          </a:blip>
          <a:srcRect b="0" l="0" r="0" t="7518"/>
          <a:stretch/>
        </p:blipFill>
        <p:spPr>
          <a:xfrm>
            <a:off x="318225" y="369975"/>
            <a:ext cx="6898101" cy="1820775"/>
          </a:xfrm>
          <a:prstGeom prst="rect">
            <a:avLst/>
          </a:prstGeom>
          <a:noFill/>
          <a:ln>
            <a:noFill/>
          </a:ln>
        </p:spPr>
      </p:pic>
      <p:sp>
        <p:nvSpPr>
          <p:cNvPr id="134" name="Google Shape;134;p23"/>
          <p:cNvSpPr txBox="1"/>
          <p:nvPr/>
        </p:nvSpPr>
        <p:spPr>
          <a:xfrm>
            <a:off x="304800" y="2114550"/>
            <a:ext cx="7338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vi" sz="1800">
                <a:solidFill>
                  <a:srgbClr val="434343"/>
                </a:solidFill>
                <a:latin typeface="Times New Roman"/>
                <a:ea typeface="Times New Roman"/>
                <a:cs typeface="Times New Roman"/>
                <a:sym typeface="Times New Roman"/>
              </a:rPr>
              <a:t>Check categorical and numerical data</a:t>
            </a:r>
            <a:endParaRPr b="1" i="1" sz="1800">
              <a:solidFill>
                <a:srgbClr val="434343"/>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5403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vi" sz="1800">
                <a:solidFill>
                  <a:srgbClr val="434343"/>
                </a:solidFill>
                <a:latin typeface="Times New Roman"/>
                <a:ea typeface="Times New Roman"/>
                <a:cs typeface="Times New Roman"/>
                <a:sym typeface="Times New Roman"/>
              </a:rPr>
              <a:t>Number of unique train observations</a:t>
            </a:r>
            <a:endParaRPr/>
          </a:p>
        </p:txBody>
      </p:sp>
      <p:pic>
        <p:nvPicPr>
          <p:cNvPr id="140" name="Google Shape;140;p24"/>
          <p:cNvPicPr preferRelativeResize="0"/>
          <p:nvPr/>
        </p:nvPicPr>
        <p:blipFill>
          <a:blip r:embed="rId3">
            <a:alphaModFix/>
          </a:blip>
          <a:stretch>
            <a:fillRect/>
          </a:stretch>
        </p:blipFill>
        <p:spPr>
          <a:xfrm>
            <a:off x="622725" y="1093925"/>
            <a:ext cx="4972050" cy="3476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1000"/>
                                        <p:tgtEl>
                                          <p:spTgt spid="14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25797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sz="2400">
                <a:latin typeface="Times New Roman"/>
                <a:ea typeface="Times New Roman"/>
                <a:cs typeface="Times New Roman"/>
                <a:sym typeface="Times New Roman"/>
              </a:rPr>
              <a:t>2. Univariate Analysis: </a:t>
            </a:r>
            <a:endParaRPr b="1" i="1" sz="2400">
              <a:latin typeface="Times New Roman"/>
              <a:ea typeface="Times New Roman"/>
              <a:cs typeface="Times New Roman"/>
              <a:sym typeface="Times New Roman"/>
            </a:endParaRPr>
          </a:p>
        </p:txBody>
      </p:sp>
      <p:sp>
        <p:nvSpPr>
          <p:cNvPr id="146" name="Google Shape;146;p25"/>
          <p:cNvSpPr txBox="1"/>
          <p:nvPr/>
        </p:nvSpPr>
        <p:spPr>
          <a:xfrm>
            <a:off x="257975" y="429750"/>
            <a:ext cx="7338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vi" sz="1800">
                <a:solidFill>
                  <a:srgbClr val="434343"/>
                </a:solidFill>
                <a:latin typeface="Times New Roman"/>
                <a:ea typeface="Times New Roman"/>
                <a:cs typeface="Times New Roman"/>
                <a:sym typeface="Times New Roman"/>
              </a:rPr>
              <a:t>   </a:t>
            </a:r>
            <a:r>
              <a:rPr b="1" i="1" lang="vi" sz="1800">
                <a:solidFill>
                  <a:srgbClr val="434343"/>
                </a:solidFill>
                <a:latin typeface="Times New Roman"/>
                <a:ea typeface="Times New Roman"/>
                <a:cs typeface="Times New Roman"/>
                <a:sym typeface="Times New Roman"/>
              </a:rPr>
              <a:t>2.1 Categorical data</a:t>
            </a:r>
            <a:endParaRPr b="1" i="1" sz="1800">
              <a:solidFill>
                <a:srgbClr val="434343"/>
              </a:solidFill>
              <a:latin typeface="Times New Roman"/>
              <a:ea typeface="Times New Roman"/>
              <a:cs typeface="Times New Roman"/>
              <a:sym typeface="Times New Roman"/>
            </a:endParaRPr>
          </a:p>
        </p:txBody>
      </p:sp>
      <p:pic>
        <p:nvPicPr>
          <p:cNvPr id="147" name="Google Shape;147;p25"/>
          <p:cNvPicPr preferRelativeResize="0"/>
          <p:nvPr/>
        </p:nvPicPr>
        <p:blipFill>
          <a:blip r:embed="rId3">
            <a:alphaModFix/>
          </a:blip>
          <a:stretch>
            <a:fillRect/>
          </a:stretch>
        </p:blipFill>
        <p:spPr>
          <a:xfrm>
            <a:off x="257975" y="810625"/>
            <a:ext cx="6419299" cy="4332875"/>
          </a:xfrm>
          <a:prstGeom prst="rect">
            <a:avLst/>
          </a:prstGeom>
          <a:noFill/>
          <a:ln>
            <a:noFill/>
          </a:ln>
        </p:spPr>
      </p:pic>
      <p:sp>
        <p:nvSpPr>
          <p:cNvPr id="148" name="Google Shape;148;p25"/>
          <p:cNvSpPr txBox="1"/>
          <p:nvPr/>
        </p:nvSpPr>
        <p:spPr>
          <a:xfrm>
            <a:off x="6677275" y="891450"/>
            <a:ext cx="24666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600">
                <a:latin typeface="Times New Roman"/>
                <a:ea typeface="Times New Roman"/>
                <a:cs typeface="Times New Roman"/>
                <a:sym typeface="Times New Roman"/>
              </a:rPr>
              <a:t>W</a:t>
            </a:r>
            <a:r>
              <a:rPr b="1" lang="vi" sz="1600">
                <a:latin typeface="Times New Roman"/>
                <a:ea typeface="Times New Roman"/>
                <a:cs typeface="Times New Roman"/>
                <a:sym typeface="Times New Roman"/>
              </a:rPr>
              <a:t>e going to inspect how's the data distribution is and what patterns we can inspect.</a:t>
            </a:r>
            <a:endParaRPr b="1" sz="16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